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76" r:id="rId3"/>
    <p:sldId id="294" r:id="rId4"/>
    <p:sldId id="277" r:id="rId5"/>
    <p:sldId id="278" r:id="rId6"/>
    <p:sldId id="292" r:id="rId7"/>
    <p:sldId id="279" r:id="rId8"/>
    <p:sldId id="280" r:id="rId9"/>
    <p:sldId id="281" r:id="rId10"/>
    <p:sldId id="284" r:id="rId11"/>
    <p:sldId id="285" r:id="rId12"/>
    <p:sldId id="286" r:id="rId13"/>
    <p:sldId id="287" r:id="rId14"/>
    <p:sldId id="283" r:id="rId15"/>
    <p:sldId id="288" r:id="rId16"/>
    <p:sldId id="282" r:id="rId17"/>
    <p:sldId id="290" r:id="rId18"/>
    <p:sldId id="289" r:id="rId19"/>
    <p:sldId id="293" r:id="rId20"/>
    <p:sldId id="275"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016" autoAdjust="0"/>
  </p:normalViewPr>
  <p:slideViewPr>
    <p:cSldViewPr snapToGrid="0">
      <p:cViewPr varScale="1">
        <p:scale>
          <a:sx n="106" d="100"/>
          <a:sy n="106" d="100"/>
        </p:scale>
        <p:origin x="1061"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5B2EAC-BF58-4265-AEF9-FF1A34750B89}" type="datetimeFigureOut">
              <a:rPr lang="zh-CN" altLang="en-US" smtClean="0"/>
              <a:t>2021/7/11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B6A462-6C20-49FD-A558-ED72C566CA76}" type="slidenum">
              <a:rPr lang="zh-CN" altLang="en-US" smtClean="0"/>
              <a:t>‹#›</a:t>
            </a:fld>
            <a:endParaRPr lang="zh-CN" altLang="en-US"/>
          </a:p>
        </p:txBody>
      </p:sp>
    </p:spTree>
    <p:extLst>
      <p:ext uri="{BB962C8B-B14F-4D97-AF65-F5344CB8AC3E}">
        <p14:creationId xmlns:p14="http://schemas.microsoft.com/office/powerpoint/2010/main" val="2069056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altLang="zh-CN" dirty="0"/>
              <a:t>We present </a:t>
            </a:r>
            <a:r>
              <a:rPr lang="en-US" altLang="zh-CN" sz="1200" b="0" i="0" u="none" strike="noStrike" baseline="0" dirty="0">
                <a:latin typeface="NimbusRomNo9L-Medi"/>
              </a:rPr>
              <a:t>Image Inpainting with External-internal Learning and Monochromic Bottleneck, a novel method for image inpainting</a:t>
            </a:r>
            <a:endParaRPr lang="en-US" dirty="0"/>
          </a:p>
        </p:txBody>
      </p:sp>
      <p:sp>
        <p:nvSpPr>
          <p:cNvPr id="4" name="Slide Number Placeholder 3"/>
          <p:cNvSpPr>
            <a:spLocks noGrp="1"/>
          </p:cNvSpPr>
          <p:nvPr>
            <p:ph type="sldNum" sz="quarter" idx="5"/>
          </p:nvPr>
        </p:nvSpPr>
        <p:spPr/>
        <p:txBody>
          <a:bodyPr/>
          <a:lstStyle/>
          <a:p>
            <a:fld id="{C7568F4C-9344-4110-ADCB-A90A223CB9BE}" type="slidenum">
              <a:rPr lang="en-US" smtClean="0"/>
              <a:t>1</a:t>
            </a:fld>
            <a:endParaRPr lang="en-US"/>
          </a:p>
        </p:txBody>
      </p:sp>
    </p:spTree>
    <p:extLst>
      <p:ext uri="{BB962C8B-B14F-4D97-AF65-F5344CB8AC3E}">
        <p14:creationId xmlns:p14="http://schemas.microsoft.com/office/powerpoint/2010/main" val="40063070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t>the model still colorizes </a:t>
            </a:r>
            <a:r>
              <a:rPr lang="en-US" altLang="zh-CN" sz="1800" dirty="0" err="1"/>
              <a:t>Ihole</a:t>
            </a:r>
            <a:r>
              <a:rPr lang="en-US" altLang="zh-CN" sz="1800" dirty="0"/>
              <a:t> in a harmonized style with </a:t>
            </a:r>
            <a:r>
              <a:rPr lang="en-US" altLang="zh-CN" sz="1800" dirty="0" err="1"/>
              <a:t>Inhole</a:t>
            </a:r>
            <a:r>
              <a:rPr lang="en-US" altLang="zh-CN" sz="1800" dirty="0"/>
              <a:t> without</a:t>
            </a:r>
          </a:p>
          <a:p>
            <a:r>
              <a:rPr lang="en-US" altLang="zh-CN" sz="1800" dirty="0"/>
              <a:t>noticeable artifacts. </a:t>
            </a:r>
            <a:endParaRPr lang="zh-CN" altLang="en-US" sz="1800" dirty="0"/>
          </a:p>
          <a:p>
            <a:pPr algn="l"/>
            <a:r>
              <a:rPr lang="en-US" altLang="zh-CN" sz="1800" b="0" i="0" u="none" strike="noStrike" baseline="0" dirty="0">
                <a:latin typeface="NimbusRomNo9L-Regu"/>
              </a:rPr>
              <a:t>The feasibility is also validated on images rom different categories, </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10</a:t>
            </a:fld>
            <a:endParaRPr lang="zh-CN" altLang="en-US"/>
          </a:p>
        </p:txBody>
      </p:sp>
    </p:spTree>
    <p:extLst>
      <p:ext uri="{BB962C8B-B14F-4D97-AF65-F5344CB8AC3E}">
        <p14:creationId xmlns:p14="http://schemas.microsoft.com/office/powerpoint/2010/main" val="7456599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200" b="0" i="0" u="none" strike="noStrike" baseline="0" dirty="0">
                <a:latin typeface="NimbusRomNo9L-Regu"/>
              </a:rPr>
              <a:t>including natural scenery, buildings,</a:t>
            </a:r>
          </a:p>
          <a:p>
            <a:pPr algn="l"/>
            <a:r>
              <a:rPr lang="en-US" altLang="zh-CN" sz="1200" b="0" i="0" u="none" strike="noStrike" baseline="0" dirty="0">
                <a:latin typeface="NimbusRomNo9L-Regu"/>
              </a:rPr>
              <a:t>human faces, and animals.</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11</a:t>
            </a:fld>
            <a:endParaRPr lang="zh-CN" altLang="en-US"/>
          </a:p>
        </p:txBody>
      </p:sp>
    </p:spTree>
    <p:extLst>
      <p:ext uri="{BB962C8B-B14F-4D97-AF65-F5344CB8AC3E}">
        <p14:creationId xmlns:p14="http://schemas.microsoft.com/office/powerpoint/2010/main" val="4841262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And user-guided colorization</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12</a:t>
            </a:fld>
            <a:endParaRPr lang="zh-CN" altLang="en-US"/>
          </a:p>
        </p:txBody>
      </p:sp>
    </p:spTree>
    <p:extLst>
      <p:ext uri="{BB962C8B-B14F-4D97-AF65-F5344CB8AC3E}">
        <p14:creationId xmlns:p14="http://schemas.microsoft.com/office/powerpoint/2010/main" val="2696248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NimbusRomNo9L-Regu"/>
              </a:rPr>
              <a:t>On top of colors, structures and shapes completed by our method are also sharper than previous methods. Intuitively, it is easier to learn the reconstruction</a:t>
            </a:r>
          </a:p>
          <a:p>
            <a:pPr algn="l"/>
            <a:r>
              <a:rPr lang="en-US" altLang="zh-CN" sz="1800" b="0" i="0" u="none" strike="noStrike" baseline="0" dirty="0">
                <a:latin typeface="NimbusRomNo9L-Regu"/>
              </a:rPr>
              <a:t>on monochrome than   RGB. the model trained in this way is able to capture the essence of structures and complete correct shapes.</a:t>
            </a:r>
          </a:p>
          <a:p>
            <a:pPr algn="l"/>
            <a:r>
              <a:rPr lang="en-US" altLang="zh-CN" sz="1800" b="0" i="0" u="none" strike="noStrike" baseline="0" dirty="0">
                <a:latin typeface="NimbusRomNo9L-Regu"/>
              </a:rPr>
              <a:t>It indicates that ignoring color distraction can alleviate the learning complexity and facilitates structure reconstruction.</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13</a:t>
            </a:fld>
            <a:endParaRPr lang="zh-CN" altLang="en-US"/>
          </a:p>
        </p:txBody>
      </p:sp>
    </p:spTree>
    <p:extLst>
      <p:ext uri="{BB962C8B-B14F-4D97-AF65-F5344CB8AC3E}">
        <p14:creationId xmlns:p14="http://schemas.microsoft.com/office/powerpoint/2010/main" val="35421046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method is applied to different baseline models. This indicates that the proposed approach</a:t>
            </a:r>
          </a:p>
          <a:p>
            <a:r>
              <a:rPr lang="en-US" altLang="zh-CN" dirty="0"/>
              <a:t>is not limited to one specific inpainting architecture but can</a:t>
            </a:r>
          </a:p>
          <a:p>
            <a:r>
              <a:rPr lang="en-US" altLang="zh-CN" dirty="0"/>
              <a:t>be easily generalized to improve existing models.</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14</a:t>
            </a:fld>
            <a:endParaRPr lang="zh-CN" altLang="en-US"/>
          </a:p>
        </p:txBody>
      </p:sp>
    </p:spTree>
    <p:extLst>
      <p:ext uri="{BB962C8B-B14F-4D97-AF65-F5344CB8AC3E}">
        <p14:creationId xmlns:p14="http://schemas.microsoft.com/office/powerpoint/2010/main" val="12476697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NimbusRomNo9L-Regu"/>
              </a:rPr>
              <a:t>the proposed method can be applied to image editing, extrapolation, and </a:t>
            </a:r>
            <a:r>
              <a:rPr lang="en-US" altLang="zh-CN" sz="1800" b="0" i="0" u="none" strike="noStrike" baseline="0" dirty="0" err="1">
                <a:latin typeface="NimbusRomNo9L-Regu"/>
              </a:rPr>
              <a:t>userguided</a:t>
            </a:r>
            <a:r>
              <a:rPr lang="en-US" altLang="zh-CN" sz="1800" b="0" i="0" u="none" strike="noStrike" baseline="0" dirty="0">
                <a:latin typeface="NimbusRomNo9L-Regu"/>
              </a:rPr>
              <a:t> inpainting. We demonstrate one user-guided inpainting example,</a:t>
            </a:r>
          </a:p>
          <a:p>
            <a:pPr algn="l"/>
            <a:r>
              <a:rPr lang="en-US" altLang="zh-CN" sz="1800" b="0" i="0" u="none" strike="noStrike" baseline="0" dirty="0">
                <a:latin typeface="NimbusRomNo9L-Regu"/>
              </a:rPr>
              <a:t>where users can control the color of generated content by giving few color hints interactively. We utilize one extra</a:t>
            </a:r>
          </a:p>
          <a:p>
            <a:pPr algn="l"/>
            <a:r>
              <a:rPr lang="en-US" altLang="zh-CN" sz="1800" b="0" i="0" u="none" strike="noStrike" baseline="0" dirty="0">
                <a:latin typeface="NimbusRomNo9L-Regu"/>
              </a:rPr>
              <a:t>color point as guidance to </a:t>
            </a:r>
            <a:r>
              <a:rPr lang="en-US" altLang="zh-CN" sz="1800" b="0" i="0" u="none" strike="noStrike" baseline="0" dirty="0" err="1">
                <a:latin typeface="NimbusRomNo9L-Regu"/>
              </a:rPr>
              <a:t>inpaint</a:t>
            </a:r>
            <a:r>
              <a:rPr lang="en-US" altLang="zh-CN" sz="1800" b="0" i="0" u="none" strike="noStrike" baseline="0" dirty="0">
                <a:latin typeface="NimbusRomNo9L-Regu"/>
              </a:rPr>
              <a:t> eyes with different colors.</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15</a:t>
            </a:fld>
            <a:endParaRPr lang="zh-CN" altLang="en-US"/>
          </a:p>
        </p:txBody>
      </p:sp>
    </p:spTree>
    <p:extLst>
      <p:ext uri="{BB962C8B-B14F-4D97-AF65-F5344CB8AC3E}">
        <p14:creationId xmlns:p14="http://schemas.microsoft.com/office/powerpoint/2010/main" val="956241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solidFill>
                  <a:srgbClr val="000000"/>
                </a:solidFill>
                <a:latin typeface="NimbusRomNo9L-Regu"/>
              </a:rPr>
              <a:t>We conduct ablation study to figure out how the progressive</a:t>
            </a:r>
          </a:p>
          <a:p>
            <a:pPr algn="l"/>
            <a:r>
              <a:rPr lang="en-US" altLang="zh-CN" sz="1800" b="0" i="0" u="none" strike="noStrike" baseline="0" dirty="0">
                <a:solidFill>
                  <a:srgbClr val="000000"/>
                </a:solidFill>
                <a:latin typeface="NimbusRomNo9L-Regu"/>
              </a:rPr>
              <a:t>restoration strategy contributes to the internal colorization.</a:t>
            </a:r>
          </a:p>
          <a:p>
            <a:pPr algn="l"/>
            <a:r>
              <a:rPr lang="en-US" altLang="zh-CN" sz="1800" b="0" i="0" u="none" strike="noStrike" baseline="0" dirty="0">
                <a:solidFill>
                  <a:srgbClr val="000000"/>
                </a:solidFill>
                <a:latin typeface="NimbusRomNo9L-Regu"/>
              </a:rPr>
              <a:t>It shows that without the progressive scheme,</a:t>
            </a:r>
          </a:p>
          <a:p>
            <a:pPr algn="l"/>
            <a:r>
              <a:rPr lang="en-US" altLang="zh-CN" sz="1800" b="0" i="0" u="none" strike="noStrike" baseline="0" dirty="0">
                <a:solidFill>
                  <a:srgbClr val="000000"/>
                </a:solidFill>
                <a:latin typeface="NimbusRomNo9L-Regu"/>
              </a:rPr>
              <a:t>our model focuses only on local color mappings and generates</a:t>
            </a:r>
          </a:p>
          <a:p>
            <a:pPr algn="l"/>
            <a:r>
              <a:rPr lang="en-US" altLang="zh-CN" sz="1800" b="0" i="0" u="none" strike="noStrike" baseline="0" dirty="0">
                <a:solidFill>
                  <a:srgbClr val="000000"/>
                </a:solidFill>
                <a:latin typeface="NimbusRomNo9L-Regu"/>
              </a:rPr>
              <a:t>obvious artifacts and hard boundaries.</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16</a:t>
            </a:fld>
            <a:endParaRPr lang="zh-CN" altLang="en-US"/>
          </a:p>
        </p:txBody>
      </p:sp>
    </p:spTree>
    <p:extLst>
      <p:ext uri="{BB962C8B-B14F-4D97-AF65-F5344CB8AC3E}">
        <p14:creationId xmlns:p14="http://schemas.microsoft.com/office/powerpoint/2010/main" val="3570366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solidFill>
                  <a:srgbClr val="000000"/>
                </a:solidFill>
                <a:latin typeface="NimbusRomNo9L-Regu"/>
              </a:rPr>
              <a:t>We conduct a cross-dataset evaluation to show the generalization ability</a:t>
            </a:r>
          </a:p>
          <a:p>
            <a:pPr algn="l"/>
            <a:r>
              <a:rPr lang="en-US" altLang="zh-CN" sz="1800" b="0" i="0" u="none" strike="noStrike" baseline="0" dirty="0">
                <a:solidFill>
                  <a:srgbClr val="000000"/>
                </a:solidFill>
                <a:latin typeface="NimbusRomNo9L-Regu"/>
              </a:rPr>
              <a:t>gain brought by the monochromic bottleneck. our model generates sharper lines and</a:t>
            </a:r>
          </a:p>
          <a:p>
            <a:pPr algn="l"/>
            <a:r>
              <a:rPr lang="en-US" altLang="zh-CN" sz="1800" b="0" i="0" u="none" strike="noStrike" baseline="0" dirty="0">
                <a:solidFill>
                  <a:srgbClr val="000000"/>
                </a:solidFill>
                <a:latin typeface="NimbusRomNo9L-Regu"/>
              </a:rPr>
              <a:t>more consistent colors with seamless boundary. By learning</a:t>
            </a:r>
          </a:p>
          <a:p>
            <a:pPr algn="l"/>
            <a:r>
              <a:rPr lang="en-US" altLang="zh-CN" sz="1800" b="0" i="0" u="none" strike="noStrike" baseline="0" dirty="0">
                <a:solidFill>
                  <a:srgbClr val="000000"/>
                </a:solidFill>
                <a:latin typeface="NimbusRomNo9L-Regu"/>
              </a:rPr>
              <a:t>to reconstruct structures in the monochromic space, the gap</a:t>
            </a:r>
          </a:p>
          <a:p>
            <a:pPr algn="l"/>
            <a:r>
              <a:rPr lang="en-US" altLang="zh-CN" sz="1800" b="0" i="0" u="none" strike="noStrike" baseline="0" dirty="0">
                <a:solidFill>
                  <a:srgbClr val="000000"/>
                </a:solidFill>
                <a:latin typeface="NimbusRomNo9L-Regu"/>
              </a:rPr>
              <a:t>between different types of datasets is narrowed.</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17</a:t>
            </a:fld>
            <a:endParaRPr lang="zh-CN" altLang="en-US"/>
          </a:p>
        </p:txBody>
      </p:sp>
    </p:spTree>
    <p:extLst>
      <p:ext uri="{BB962C8B-B14F-4D97-AF65-F5344CB8AC3E}">
        <p14:creationId xmlns:p14="http://schemas.microsoft.com/office/powerpoint/2010/main" val="28459868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solidFill>
                  <a:srgbClr val="000000"/>
                </a:solidFill>
                <a:latin typeface="NimbusRomNo9L-Regu"/>
              </a:rPr>
              <a:t>Here are two failure cases of the proposed inpainting method. In the first example, our method fails to reconstruct</a:t>
            </a:r>
          </a:p>
          <a:p>
            <a:pPr algn="l"/>
            <a:r>
              <a:rPr lang="en-US" altLang="zh-CN" sz="1800" b="0" i="0" u="none" strike="noStrike" baseline="0" dirty="0">
                <a:solidFill>
                  <a:srgbClr val="000000"/>
                </a:solidFill>
                <a:latin typeface="NimbusRomNo9L-Regu"/>
              </a:rPr>
              <a:t>a partially-masked object when the mask is extremely large, </a:t>
            </a:r>
            <a:r>
              <a:rPr lang="en-US" altLang="zh-CN" sz="1800" b="0" i="0" u="none" strike="noStrike" baseline="0" dirty="0">
                <a:latin typeface="NimbusRomNo9L-Regu"/>
              </a:rPr>
              <a:t>since the structures of these categories are highly complex</a:t>
            </a:r>
          </a:p>
          <a:p>
            <a:pPr algn="l"/>
            <a:r>
              <a:rPr lang="en-US" altLang="zh-CN" sz="1800" b="0" i="0" u="none" strike="noStrike" baseline="0" dirty="0">
                <a:latin typeface="NimbusRomNo9L-Regu"/>
              </a:rPr>
              <a:t>In the second example, our model incorrectly colorizes the mouth due to the lack of colorization hints.  </a:t>
            </a:r>
          </a:p>
        </p:txBody>
      </p:sp>
      <p:sp>
        <p:nvSpPr>
          <p:cNvPr id="4" name="灯片编号占位符 3"/>
          <p:cNvSpPr>
            <a:spLocks noGrp="1"/>
          </p:cNvSpPr>
          <p:nvPr>
            <p:ph type="sldNum" sz="quarter" idx="5"/>
          </p:nvPr>
        </p:nvSpPr>
        <p:spPr/>
        <p:txBody>
          <a:bodyPr/>
          <a:lstStyle/>
          <a:p>
            <a:fld id="{B3B6A462-6C20-49FD-A558-ED72C566CA76}" type="slidenum">
              <a:rPr lang="zh-CN" altLang="en-US" smtClean="0"/>
              <a:t>18</a:t>
            </a:fld>
            <a:endParaRPr lang="zh-CN" altLang="en-US"/>
          </a:p>
        </p:txBody>
      </p:sp>
    </p:spTree>
    <p:extLst>
      <p:ext uri="{BB962C8B-B14F-4D97-AF65-F5344CB8AC3E}">
        <p14:creationId xmlns:p14="http://schemas.microsoft.com/office/powerpoint/2010/main" val="9157264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en-US" altLang="zh-CN" sz="1800" b="0" i="0" u="none" strike="noStrike" baseline="0" dirty="0">
              <a:latin typeface="NimbusRomNo9L-Regu"/>
            </a:endParaRPr>
          </a:p>
          <a:p>
            <a:pPr algn="l"/>
            <a:r>
              <a:rPr lang="en-US" altLang="zh-CN" sz="1800" b="0" i="0" u="none" strike="noStrike" baseline="0" dirty="0">
                <a:latin typeface="NimbusRomNo9L-Regu"/>
              </a:rPr>
              <a:t>Another limitation of our method is the inference speed. Since an extra stage is</a:t>
            </a:r>
          </a:p>
          <a:p>
            <a:pPr algn="l"/>
            <a:r>
              <a:rPr lang="en-US" altLang="zh-CN" sz="1800" b="0" i="0" u="none" strike="noStrike" baseline="0" dirty="0">
                <a:latin typeface="NimbusRomNo9L-Regu"/>
              </a:rPr>
              <a:t>needed for colorization, our method is slower than </a:t>
            </a:r>
            <a:r>
              <a:rPr lang="en-US" altLang="zh-CN" sz="1800" b="0" i="0" u="none" strike="noStrike" baseline="0" dirty="0" err="1">
                <a:latin typeface="NimbusRomNo9L-Regu"/>
              </a:rPr>
              <a:t>stateof</a:t>
            </a:r>
            <a:r>
              <a:rPr lang="en-US" altLang="zh-CN" sz="1800" b="0" i="0" u="none" strike="noStrike" baseline="0" dirty="0">
                <a:latin typeface="NimbusRomNo9L-Regu"/>
              </a:rPr>
              <a:t>-the-art approaches.</a:t>
            </a:r>
          </a:p>
          <a:p>
            <a:pPr algn="l"/>
            <a:r>
              <a:rPr lang="en-US" altLang="zh-CN" sz="1800" b="0" i="0" u="none" strike="noStrike" baseline="0" dirty="0">
                <a:latin typeface="NimbusRomNo9L-Regu"/>
              </a:rPr>
              <a:t>we hope the method can be further accelerated and extended to other low-level vision tasks in the future.</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19</a:t>
            </a:fld>
            <a:endParaRPr lang="zh-CN" altLang="en-US"/>
          </a:p>
        </p:txBody>
      </p:sp>
    </p:spTree>
    <p:extLst>
      <p:ext uri="{BB962C8B-B14F-4D97-AF65-F5344CB8AC3E}">
        <p14:creationId xmlns:p14="http://schemas.microsoft.com/office/powerpoint/2010/main" val="2011638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NimbusRomNo9L-Regu"/>
              </a:rPr>
              <a:t>Image inpainting is to complete the missing regions of a given image with visually realistic and semantically consistent content. It can be used for various applications, including undesired object removal, old photo restoration and image editing. While clear progress has shown in recent years, inpainting models still suffer from abrupt color artifacts, especially when the missing regions are large. This work will analyze the weaknesses of state-of-the-art inpainting approaches and present a novel framework to improve existing inpainting methods.</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2</a:t>
            </a:fld>
            <a:endParaRPr lang="zh-CN" altLang="en-US"/>
          </a:p>
        </p:txBody>
      </p:sp>
    </p:spTree>
    <p:extLst>
      <p:ext uri="{BB962C8B-B14F-4D97-AF65-F5344CB8AC3E}">
        <p14:creationId xmlns:p14="http://schemas.microsoft.com/office/powerpoint/2010/main" val="40233789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attention. Please visit our webpage for code and paper.</a:t>
            </a:r>
          </a:p>
        </p:txBody>
      </p:sp>
      <p:sp>
        <p:nvSpPr>
          <p:cNvPr id="4" name="Slide Number Placeholder 3"/>
          <p:cNvSpPr>
            <a:spLocks noGrp="1"/>
          </p:cNvSpPr>
          <p:nvPr>
            <p:ph type="sldNum" sz="quarter" idx="10"/>
          </p:nvPr>
        </p:nvSpPr>
        <p:spPr/>
        <p:txBody>
          <a:bodyPr/>
          <a:lstStyle/>
          <a:p>
            <a:fld id="{E0143C59-4669-A449-A22B-A5AF1266ED1C}" type="slidenum">
              <a:rPr lang="en-US" smtClean="0"/>
              <a:t>20</a:t>
            </a:fld>
            <a:endParaRPr lang="en-US"/>
          </a:p>
        </p:txBody>
      </p:sp>
    </p:spTree>
    <p:extLst>
      <p:ext uri="{BB962C8B-B14F-4D97-AF65-F5344CB8AC3E}">
        <p14:creationId xmlns:p14="http://schemas.microsoft.com/office/powerpoint/2010/main" val="879136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NimbusRomNo9L-Regu"/>
              </a:rPr>
              <a:t>The deep learning based inpainting approaches have shown good performance  by learning  on large-scale datasets. </a:t>
            </a:r>
          </a:p>
          <a:p>
            <a:pPr algn="l"/>
            <a:r>
              <a:rPr lang="en-US" altLang="zh-CN" sz="1800" b="0" i="0" u="none" strike="noStrike" baseline="0" dirty="0">
                <a:solidFill>
                  <a:srgbClr val="000000"/>
                </a:solidFill>
                <a:latin typeface="NimbusRomNo9L-Regu"/>
              </a:rPr>
              <a:t>However, inpainting networks trained on large datasets usually suffer from the “color bleeding” artifacts.  Here are inpainting results by two popular learning-based methods.  The colors in the </a:t>
            </a:r>
            <a:r>
              <a:rPr lang="en-US" altLang="zh-CN" sz="1800" b="0" i="0" u="none" strike="noStrike" baseline="0" dirty="0" err="1">
                <a:solidFill>
                  <a:srgbClr val="000000"/>
                </a:solidFill>
                <a:latin typeface="NimbusRomNo9L-Regu"/>
              </a:rPr>
              <a:t>inpainted</a:t>
            </a:r>
            <a:r>
              <a:rPr lang="en-US" altLang="zh-CN" sz="1800" b="0" i="0" u="none" strike="noStrike" baseline="0" dirty="0">
                <a:solidFill>
                  <a:srgbClr val="000000"/>
                </a:solidFill>
                <a:latin typeface="NimbusRomNo9L-Regu"/>
              </a:rPr>
              <a:t> area  show discrepancy from </a:t>
            </a:r>
            <a:r>
              <a:rPr lang="en-US" altLang="zh-CN" sz="1800" b="0" i="0" u="none" strike="noStrike" baseline="0" dirty="0" err="1">
                <a:solidFill>
                  <a:srgbClr val="000000"/>
                </a:solidFill>
                <a:latin typeface="NimbusRomNo9L-Regu"/>
              </a:rPr>
              <a:t>nonmissing</a:t>
            </a:r>
            <a:r>
              <a:rPr lang="en-US" altLang="zh-CN" sz="1800" b="0" i="0" u="none" strike="noStrike" baseline="0" dirty="0">
                <a:solidFill>
                  <a:srgbClr val="000000"/>
                </a:solidFill>
                <a:latin typeface="NimbusRomNo9L-Regu"/>
              </a:rPr>
              <a:t> regions. This distribution gap indicates the possibility of improving inpainting quality by eliminating outliner colors in the missing region. Hence, we are motivated to improve the color consistency by learning only from the internal color distribution of the non-missing parts.</a:t>
            </a:r>
          </a:p>
          <a:p>
            <a:pPr algn="l"/>
            <a:endParaRPr lang="en-US" altLang="zh-CN" sz="1800" b="0" i="0" u="none" strike="noStrike" baseline="0" dirty="0">
              <a:solidFill>
                <a:srgbClr val="000000"/>
              </a:solidFill>
              <a:latin typeface="NimbusRomNo9L-Regu"/>
            </a:endParaRPr>
          </a:p>
        </p:txBody>
      </p:sp>
      <p:sp>
        <p:nvSpPr>
          <p:cNvPr id="4" name="灯片编号占位符 3"/>
          <p:cNvSpPr>
            <a:spLocks noGrp="1"/>
          </p:cNvSpPr>
          <p:nvPr>
            <p:ph type="sldNum" sz="quarter" idx="5"/>
          </p:nvPr>
        </p:nvSpPr>
        <p:spPr/>
        <p:txBody>
          <a:bodyPr/>
          <a:lstStyle/>
          <a:p>
            <a:fld id="{B3B6A462-6C20-49FD-A558-ED72C566CA76}" type="slidenum">
              <a:rPr lang="zh-CN" altLang="en-US" smtClean="0"/>
              <a:t>3</a:t>
            </a:fld>
            <a:endParaRPr lang="zh-CN" altLang="en-US"/>
          </a:p>
        </p:txBody>
      </p:sp>
    </p:spTree>
    <p:extLst>
      <p:ext uri="{BB962C8B-B14F-4D97-AF65-F5344CB8AC3E}">
        <p14:creationId xmlns:p14="http://schemas.microsoft.com/office/powerpoint/2010/main" val="14010045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solidFill>
                  <a:srgbClr val="000000"/>
                </a:solidFill>
                <a:latin typeface="NimbusRomNo9L-Regu"/>
              </a:rPr>
              <a:t>To show the visual quality improvement brought by the internal colorization, we apply our method to re-colorize these two images. By strengthening</a:t>
            </a:r>
          </a:p>
          <a:p>
            <a:pPr algn="l"/>
            <a:r>
              <a:rPr lang="en-US" altLang="zh-CN" sz="1800" b="0" i="0" u="none" strike="noStrike" baseline="0" dirty="0">
                <a:solidFill>
                  <a:srgbClr val="000000"/>
                </a:solidFill>
                <a:latin typeface="NimbusRomNo9L-Regu"/>
              </a:rPr>
              <a:t>the impact of internal color statistics in the single image, the abrupt colors can be eliminated.</a:t>
            </a:r>
          </a:p>
        </p:txBody>
      </p:sp>
      <p:sp>
        <p:nvSpPr>
          <p:cNvPr id="4" name="灯片编号占位符 3"/>
          <p:cNvSpPr>
            <a:spLocks noGrp="1"/>
          </p:cNvSpPr>
          <p:nvPr>
            <p:ph type="sldNum" sz="quarter" idx="5"/>
          </p:nvPr>
        </p:nvSpPr>
        <p:spPr/>
        <p:txBody>
          <a:bodyPr/>
          <a:lstStyle/>
          <a:p>
            <a:fld id="{B3B6A462-6C20-49FD-A558-ED72C566CA76}" type="slidenum">
              <a:rPr lang="zh-CN" altLang="en-US" smtClean="0"/>
              <a:t>4</a:t>
            </a:fld>
            <a:endParaRPr lang="zh-CN" altLang="en-US"/>
          </a:p>
        </p:txBody>
      </p:sp>
    </p:spTree>
    <p:extLst>
      <p:ext uri="{BB962C8B-B14F-4D97-AF65-F5344CB8AC3E}">
        <p14:creationId xmlns:p14="http://schemas.microsoft.com/office/powerpoint/2010/main" val="211061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However, learning inpainting only from internal statistics is inappropriate since external information is significant for content aware image inpainting. A feasible solution is to set an intermediate bottleneck as a bridge between the external and internal learning. </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5</a:t>
            </a:fld>
            <a:endParaRPr lang="zh-CN" altLang="en-US"/>
          </a:p>
        </p:txBody>
      </p:sp>
    </p:spTree>
    <p:extLst>
      <p:ext uri="{BB962C8B-B14F-4D97-AF65-F5344CB8AC3E}">
        <p14:creationId xmlns:p14="http://schemas.microsoft.com/office/powerpoint/2010/main" val="20440485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we choose monochrome images as the intermediate output, as it leads to another advantage. by reducing the output dimension from R3 to R1, the complexity of training is alleviated. We expect that models trained with monochromic bottlenecks can reconstruct higher-fidelity structures than original ones.</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6</a:t>
            </a:fld>
            <a:endParaRPr lang="zh-CN" altLang="en-US"/>
          </a:p>
        </p:txBody>
      </p:sp>
    </p:spTree>
    <p:extLst>
      <p:ext uri="{BB962C8B-B14F-4D97-AF65-F5344CB8AC3E}">
        <p14:creationId xmlns:p14="http://schemas.microsoft.com/office/powerpoint/2010/main" val="1828871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b="0" i="0" u="none" strike="noStrike" baseline="0" dirty="0">
                <a:latin typeface="NimbusRomNo9L-Regu"/>
              </a:rPr>
              <a:t>This is the overall architecture of our method. It first externally learns to reconstruct structures in the monochromic space via</a:t>
            </a:r>
          </a:p>
          <a:p>
            <a:pPr algn="l"/>
            <a:r>
              <a:rPr lang="en-US" altLang="zh-CN" sz="1800" b="0" i="0" u="none" strike="noStrike" baseline="0" dirty="0">
                <a:latin typeface="NimbusRomNo9L-Regu"/>
              </a:rPr>
              <a:t>training on large datasets. In the second stage, the input of the colorization network is the</a:t>
            </a:r>
          </a:p>
          <a:p>
            <a:pPr algn="l"/>
            <a:r>
              <a:rPr lang="en-US" altLang="zh-CN" sz="1800" b="0" i="0" u="none" strike="noStrike" baseline="0" dirty="0">
                <a:latin typeface="NimbusRomNo9L-Regu"/>
              </a:rPr>
              <a:t>completed monochromic bottleneck from the first stage, while the goal is to restore colors consistent with the distribution of non-missing regions. The proposed method is orthogonal to existing inpainting methods, since it can adopt different inpainting baselines as the reconstruction net.</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7</a:t>
            </a:fld>
            <a:endParaRPr lang="zh-CN" altLang="en-US"/>
          </a:p>
        </p:txBody>
      </p:sp>
    </p:spTree>
    <p:extLst>
      <p:ext uri="{BB962C8B-B14F-4D97-AF65-F5344CB8AC3E}">
        <p14:creationId xmlns:p14="http://schemas.microsoft.com/office/powerpoint/2010/main" val="21259462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For the colorization, We also tested with several guided colorization methods.</a:t>
            </a:r>
          </a:p>
          <a:p>
            <a:pPr algn="l"/>
            <a:r>
              <a:rPr lang="en-US" altLang="zh-CN" sz="1800" b="0" i="0" u="none" strike="noStrike" baseline="0" dirty="0">
                <a:solidFill>
                  <a:srgbClr val="000000"/>
                </a:solidFill>
                <a:latin typeface="NimbusRomNo9L-Regu"/>
              </a:rPr>
              <a:t>However, they either magnify the inaccuracy in the monochrome and introduces color bleeding  or fail in propagation when the mask region is large.</a:t>
            </a:r>
          </a:p>
          <a:p>
            <a:pPr algn="l"/>
            <a:endParaRPr lang="en-US" altLang="zh-CN" sz="1800" b="0" i="0" u="none" strike="noStrike" baseline="0" dirty="0">
              <a:solidFill>
                <a:srgbClr val="000000"/>
              </a:solidFill>
              <a:latin typeface="NimbusRomNo9L-Regu"/>
            </a:endParaRPr>
          </a:p>
          <a:p>
            <a:pPr algn="l"/>
            <a:r>
              <a:rPr lang="en-US" altLang="zh-CN" sz="1800" b="0" i="0" u="none" strike="noStrike" baseline="0" dirty="0">
                <a:latin typeface="NimbusRomNo9L-Regu"/>
              </a:rPr>
              <a:t>We analyze the special features of our cases that are different from most of previous colorization settings</a:t>
            </a:r>
            <a:r>
              <a:rPr lang="en-US" altLang="zh-CN" sz="1800" b="0" i="0" u="none" strike="noStrike" baseline="0" dirty="0">
                <a:solidFill>
                  <a:srgbClr val="000000"/>
                </a:solidFill>
                <a:latin typeface="NimbusRomNo9L-Regu"/>
              </a:rPr>
              <a:t>. </a:t>
            </a:r>
            <a:r>
              <a:rPr lang="en-US" altLang="zh-CN" sz="1800" b="0" i="0" u="none" strike="noStrike" baseline="0" dirty="0">
                <a:latin typeface="NimbusRomNo9L-Regu"/>
              </a:rPr>
              <a:t>Unlike traditional sparse guidance such as color stroke</a:t>
            </a:r>
          </a:p>
          <a:p>
            <a:pPr algn="l"/>
            <a:r>
              <a:rPr lang="en-US" altLang="zh-CN" sz="1800" b="0" i="0" u="none" strike="noStrike" baseline="0" dirty="0">
                <a:latin typeface="NimbusRomNo9L-Regu"/>
              </a:rPr>
              <a:t>and color palette, the guidance in our case is multiple accurate one-to-one mappings from monochrome to RGB. Since non-missing regions usually consist of</a:t>
            </a:r>
          </a:p>
          <a:p>
            <a:pPr algn="l"/>
            <a:r>
              <a:rPr lang="en-US" altLang="zh-CN" sz="1800" b="0" i="0" u="none" strike="noStrike" baseline="0" dirty="0">
                <a:latin typeface="NimbusRomNo9L-Regu"/>
              </a:rPr>
              <a:t>an ample amount of pixels, the correspondence is extremely dense and covers most of patterns. And Structures in the   missing region </a:t>
            </a:r>
            <a:r>
              <a:rPr lang="en-US" altLang="zh-CN" sz="1800" b="0" i="0" u="none" strike="noStrike" baseline="0" dirty="0">
                <a:latin typeface="CMMI10"/>
              </a:rPr>
              <a:t> </a:t>
            </a:r>
            <a:r>
              <a:rPr lang="en-US" altLang="zh-CN" sz="1800" b="0" i="0" u="none" strike="noStrike" baseline="0" dirty="0">
                <a:latin typeface="NimbusRomNo9L-Regu"/>
              </a:rPr>
              <a:t>and the</a:t>
            </a:r>
          </a:p>
          <a:p>
            <a:pPr algn="l"/>
            <a:r>
              <a:rPr lang="en-US" altLang="zh-CN" sz="1800" b="0" i="0" u="none" strike="noStrike" baseline="0" dirty="0">
                <a:latin typeface="NimbusRomNo9L-Regu"/>
              </a:rPr>
              <a:t>non-missing region </a:t>
            </a:r>
            <a:r>
              <a:rPr lang="en-US" altLang="zh-CN" sz="1800" b="0" i="0" u="none" strike="noStrike" baseline="0" dirty="0">
                <a:latin typeface="CMMI10"/>
              </a:rPr>
              <a:t> </a:t>
            </a:r>
            <a:r>
              <a:rPr lang="en-US" altLang="zh-CN" sz="1800" b="0" i="0" u="none" strike="noStrike" baseline="0" dirty="0">
                <a:latin typeface="NimbusRomNo9L-Regu"/>
              </a:rPr>
              <a:t>are often highly correlated.</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8</a:t>
            </a:fld>
            <a:endParaRPr lang="zh-CN" altLang="en-US"/>
          </a:p>
        </p:txBody>
      </p:sp>
    </p:spTree>
    <p:extLst>
      <p:ext uri="{BB962C8B-B14F-4D97-AF65-F5344CB8AC3E}">
        <p14:creationId xmlns:p14="http://schemas.microsoft.com/office/powerpoint/2010/main" val="383264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One key factor that may affect the performance of our internal</a:t>
            </a:r>
          </a:p>
          <a:p>
            <a:r>
              <a:rPr lang="en-US" altLang="zh-CN" dirty="0"/>
              <a:t>colorization method is the number of known pixel</a:t>
            </a:r>
          </a:p>
          <a:p>
            <a:r>
              <a:rPr lang="en-US" altLang="zh-CN" dirty="0"/>
              <a:t>correspondences. we increase the mask   and observe  even in challenging</a:t>
            </a:r>
          </a:p>
          <a:p>
            <a:r>
              <a:rPr lang="en-US" altLang="zh-CN" dirty="0"/>
              <a:t>case where 73:4% pixels are missing</a:t>
            </a:r>
            <a:endParaRPr lang="zh-CN" altLang="en-US" dirty="0"/>
          </a:p>
        </p:txBody>
      </p:sp>
      <p:sp>
        <p:nvSpPr>
          <p:cNvPr id="4" name="灯片编号占位符 3"/>
          <p:cNvSpPr>
            <a:spLocks noGrp="1"/>
          </p:cNvSpPr>
          <p:nvPr>
            <p:ph type="sldNum" sz="quarter" idx="5"/>
          </p:nvPr>
        </p:nvSpPr>
        <p:spPr/>
        <p:txBody>
          <a:bodyPr/>
          <a:lstStyle/>
          <a:p>
            <a:fld id="{B3B6A462-6C20-49FD-A558-ED72C566CA76}" type="slidenum">
              <a:rPr lang="zh-CN" altLang="en-US" smtClean="0"/>
              <a:t>9</a:t>
            </a:fld>
            <a:endParaRPr lang="zh-CN" altLang="en-US"/>
          </a:p>
        </p:txBody>
      </p:sp>
    </p:spTree>
    <p:extLst>
      <p:ext uri="{BB962C8B-B14F-4D97-AF65-F5344CB8AC3E}">
        <p14:creationId xmlns:p14="http://schemas.microsoft.com/office/powerpoint/2010/main" val="25872486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F16D3A-BA52-4F45-8DFC-8EDF1C803D2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B8B9522-3757-46A2-B60F-4B4F97B50F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204FE18E-52C7-4DD7-87F7-B2C3D843BD6E}"/>
              </a:ext>
            </a:extLst>
          </p:cNvPr>
          <p:cNvSpPr>
            <a:spLocks noGrp="1"/>
          </p:cNvSpPr>
          <p:nvPr>
            <p:ph type="dt" sz="half" idx="10"/>
          </p:nvPr>
        </p:nvSpPr>
        <p:spPr/>
        <p:txBody>
          <a:bodyPr/>
          <a:lstStyle/>
          <a:p>
            <a:fld id="{65AC4F7B-201A-4C9D-AD2F-20CCA0CA9FB3}" type="datetimeFigureOut">
              <a:rPr lang="zh-CN" altLang="en-US" smtClean="0"/>
              <a:t>2021/7/11</a:t>
            </a:fld>
            <a:endParaRPr lang="zh-CN" altLang="en-US"/>
          </a:p>
        </p:txBody>
      </p:sp>
      <p:sp>
        <p:nvSpPr>
          <p:cNvPr id="5" name="页脚占位符 4">
            <a:extLst>
              <a:ext uri="{FF2B5EF4-FFF2-40B4-BE49-F238E27FC236}">
                <a16:creationId xmlns:a16="http://schemas.microsoft.com/office/drawing/2014/main" id="{C3542FE0-1A42-4C14-B54B-7D9D470E46B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C442DA6-7EF6-44AC-A910-0D81D102382F}"/>
              </a:ext>
            </a:extLst>
          </p:cNvPr>
          <p:cNvSpPr>
            <a:spLocks noGrp="1"/>
          </p:cNvSpPr>
          <p:nvPr>
            <p:ph type="sldNum" sz="quarter" idx="12"/>
          </p:nvPr>
        </p:nvSpPr>
        <p:spPr/>
        <p:txBody>
          <a:body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2798099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4D2331-02C7-43BE-9585-3E853F77D2B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088D0D5-AA5F-46AF-8A4D-17668D3D9B37}"/>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0710394-8890-483C-9934-30DDDDA1BD33}"/>
              </a:ext>
            </a:extLst>
          </p:cNvPr>
          <p:cNvSpPr>
            <a:spLocks noGrp="1"/>
          </p:cNvSpPr>
          <p:nvPr>
            <p:ph type="dt" sz="half" idx="10"/>
          </p:nvPr>
        </p:nvSpPr>
        <p:spPr/>
        <p:txBody>
          <a:bodyPr/>
          <a:lstStyle/>
          <a:p>
            <a:fld id="{65AC4F7B-201A-4C9D-AD2F-20CCA0CA9FB3}" type="datetimeFigureOut">
              <a:rPr lang="zh-CN" altLang="en-US" smtClean="0"/>
              <a:t>2021/7/11</a:t>
            </a:fld>
            <a:endParaRPr lang="zh-CN" altLang="en-US"/>
          </a:p>
        </p:txBody>
      </p:sp>
      <p:sp>
        <p:nvSpPr>
          <p:cNvPr id="5" name="页脚占位符 4">
            <a:extLst>
              <a:ext uri="{FF2B5EF4-FFF2-40B4-BE49-F238E27FC236}">
                <a16:creationId xmlns:a16="http://schemas.microsoft.com/office/drawing/2014/main" id="{90649926-3561-4B8F-831B-411CE994C32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B155942-3B2A-4FDA-9E16-E2647AEE9CFF}"/>
              </a:ext>
            </a:extLst>
          </p:cNvPr>
          <p:cNvSpPr>
            <a:spLocks noGrp="1"/>
          </p:cNvSpPr>
          <p:nvPr>
            <p:ph type="sldNum" sz="quarter" idx="12"/>
          </p:nvPr>
        </p:nvSpPr>
        <p:spPr/>
        <p:txBody>
          <a:body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597057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5B8F54B-8D3C-4739-A918-F7A52F3ACD4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4D85EFB-3E13-428C-AFB2-E4DF3CD8359C}"/>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D91F9AB-1E61-4364-8034-40D614CD99BF}"/>
              </a:ext>
            </a:extLst>
          </p:cNvPr>
          <p:cNvSpPr>
            <a:spLocks noGrp="1"/>
          </p:cNvSpPr>
          <p:nvPr>
            <p:ph type="dt" sz="half" idx="10"/>
          </p:nvPr>
        </p:nvSpPr>
        <p:spPr/>
        <p:txBody>
          <a:bodyPr/>
          <a:lstStyle/>
          <a:p>
            <a:fld id="{65AC4F7B-201A-4C9D-AD2F-20CCA0CA9FB3}" type="datetimeFigureOut">
              <a:rPr lang="zh-CN" altLang="en-US" smtClean="0"/>
              <a:t>2021/7/11</a:t>
            </a:fld>
            <a:endParaRPr lang="zh-CN" altLang="en-US"/>
          </a:p>
        </p:txBody>
      </p:sp>
      <p:sp>
        <p:nvSpPr>
          <p:cNvPr id="5" name="页脚占位符 4">
            <a:extLst>
              <a:ext uri="{FF2B5EF4-FFF2-40B4-BE49-F238E27FC236}">
                <a16:creationId xmlns:a16="http://schemas.microsoft.com/office/drawing/2014/main" id="{F787EBF3-E20E-4C6B-A199-114D82F5917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7F1BE7A-77B4-4497-8F68-D3AA0FE8642F}"/>
              </a:ext>
            </a:extLst>
          </p:cNvPr>
          <p:cNvSpPr>
            <a:spLocks noGrp="1"/>
          </p:cNvSpPr>
          <p:nvPr>
            <p:ph type="sldNum" sz="quarter" idx="12"/>
          </p:nvPr>
        </p:nvSpPr>
        <p:spPr/>
        <p:txBody>
          <a:body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1643886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F81F50-42F2-4A21-A084-0F140948002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3BB1769-4DC3-451A-8E13-62AD36C156FF}"/>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38AFBDD-00DF-4801-A9DC-C6FDE9C858E8}"/>
              </a:ext>
            </a:extLst>
          </p:cNvPr>
          <p:cNvSpPr>
            <a:spLocks noGrp="1"/>
          </p:cNvSpPr>
          <p:nvPr>
            <p:ph type="dt" sz="half" idx="10"/>
          </p:nvPr>
        </p:nvSpPr>
        <p:spPr/>
        <p:txBody>
          <a:bodyPr/>
          <a:lstStyle/>
          <a:p>
            <a:fld id="{65AC4F7B-201A-4C9D-AD2F-20CCA0CA9FB3}" type="datetimeFigureOut">
              <a:rPr lang="zh-CN" altLang="en-US" smtClean="0"/>
              <a:t>2021/7/11</a:t>
            </a:fld>
            <a:endParaRPr lang="zh-CN" altLang="en-US"/>
          </a:p>
        </p:txBody>
      </p:sp>
      <p:sp>
        <p:nvSpPr>
          <p:cNvPr id="5" name="页脚占位符 4">
            <a:extLst>
              <a:ext uri="{FF2B5EF4-FFF2-40B4-BE49-F238E27FC236}">
                <a16:creationId xmlns:a16="http://schemas.microsoft.com/office/drawing/2014/main" id="{9017DC5F-902F-4E0F-8C97-4F98DB60794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9134D0B-7E91-4698-9B57-6756EE979BFC}"/>
              </a:ext>
            </a:extLst>
          </p:cNvPr>
          <p:cNvSpPr>
            <a:spLocks noGrp="1"/>
          </p:cNvSpPr>
          <p:nvPr>
            <p:ph type="sldNum" sz="quarter" idx="12"/>
          </p:nvPr>
        </p:nvSpPr>
        <p:spPr/>
        <p:txBody>
          <a:body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941738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83CE52-DC8C-4100-B15C-4233AAE3AB9D}"/>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BC630D6-F6B4-4037-BA73-C0C36517E7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D586514-BD27-49B1-A8F8-A095E3E806F4}"/>
              </a:ext>
            </a:extLst>
          </p:cNvPr>
          <p:cNvSpPr>
            <a:spLocks noGrp="1"/>
          </p:cNvSpPr>
          <p:nvPr>
            <p:ph type="dt" sz="half" idx="10"/>
          </p:nvPr>
        </p:nvSpPr>
        <p:spPr/>
        <p:txBody>
          <a:bodyPr/>
          <a:lstStyle/>
          <a:p>
            <a:fld id="{65AC4F7B-201A-4C9D-AD2F-20CCA0CA9FB3}" type="datetimeFigureOut">
              <a:rPr lang="zh-CN" altLang="en-US" smtClean="0"/>
              <a:t>2021/7/11</a:t>
            </a:fld>
            <a:endParaRPr lang="zh-CN" altLang="en-US"/>
          </a:p>
        </p:txBody>
      </p:sp>
      <p:sp>
        <p:nvSpPr>
          <p:cNvPr id="5" name="页脚占位符 4">
            <a:extLst>
              <a:ext uri="{FF2B5EF4-FFF2-40B4-BE49-F238E27FC236}">
                <a16:creationId xmlns:a16="http://schemas.microsoft.com/office/drawing/2014/main" id="{FF1139B8-8222-471A-BCD2-5AAD57D02F7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873A2A1-AD7A-43A1-A6DF-4E8F95C9D6B8}"/>
              </a:ext>
            </a:extLst>
          </p:cNvPr>
          <p:cNvSpPr>
            <a:spLocks noGrp="1"/>
          </p:cNvSpPr>
          <p:nvPr>
            <p:ph type="sldNum" sz="quarter" idx="12"/>
          </p:nvPr>
        </p:nvSpPr>
        <p:spPr/>
        <p:txBody>
          <a:body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39592535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AB4BC8-8973-48F0-BF5F-CA500316746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9D6003B-8F3E-4906-9ECE-81B1A741272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4A3B86A-9899-43BE-A032-3425D2C56BA2}"/>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969EA7F8-7946-4D49-917B-00D89253801C}"/>
              </a:ext>
            </a:extLst>
          </p:cNvPr>
          <p:cNvSpPr>
            <a:spLocks noGrp="1"/>
          </p:cNvSpPr>
          <p:nvPr>
            <p:ph type="dt" sz="half" idx="10"/>
          </p:nvPr>
        </p:nvSpPr>
        <p:spPr/>
        <p:txBody>
          <a:bodyPr/>
          <a:lstStyle/>
          <a:p>
            <a:fld id="{65AC4F7B-201A-4C9D-AD2F-20CCA0CA9FB3}" type="datetimeFigureOut">
              <a:rPr lang="zh-CN" altLang="en-US" smtClean="0"/>
              <a:t>2021/7/11</a:t>
            </a:fld>
            <a:endParaRPr lang="zh-CN" altLang="en-US"/>
          </a:p>
        </p:txBody>
      </p:sp>
      <p:sp>
        <p:nvSpPr>
          <p:cNvPr id="6" name="页脚占位符 5">
            <a:extLst>
              <a:ext uri="{FF2B5EF4-FFF2-40B4-BE49-F238E27FC236}">
                <a16:creationId xmlns:a16="http://schemas.microsoft.com/office/drawing/2014/main" id="{7726338D-C06E-40AE-B1FD-70CD5C1ADE9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15DAC50-6F3B-4523-B07B-F7C86EFF48C4}"/>
              </a:ext>
            </a:extLst>
          </p:cNvPr>
          <p:cNvSpPr>
            <a:spLocks noGrp="1"/>
          </p:cNvSpPr>
          <p:nvPr>
            <p:ph type="sldNum" sz="quarter" idx="12"/>
          </p:nvPr>
        </p:nvSpPr>
        <p:spPr/>
        <p:txBody>
          <a:body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14426041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07DD4B-EBCC-4397-9DBA-6917B83FEB9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8203D08-DD30-4801-BF7D-E20D20F5F3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D8E14516-FDAE-4187-A205-7A8353E505B0}"/>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80646E7D-1AA1-494C-A90F-E83DC6EFD3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410F4A0-70C2-4E3D-A50C-8510929D7FF6}"/>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5DBA241-9DB5-4147-A052-F2022192A126}"/>
              </a:ext>
            </a:extLst>
          </p:cNvPr>
          <p:cNvSpPr>
            <a:spLocks noGrp="1"/>
          </p:cNvSpPr>
          <p:nvPr>
            <p:ph type="dt" sz="half" idx="10"/>
          </p:nvPr>
        </p:nvSpPr>
        <p:spPr/>
        <p:txBody>
          <a:bodyPr/>
          <a:lstStyle/>
          <a:p>
            <a:fld id="{65AC4F7B-201A-4C9D-AD2F-20CCA0CA9FB3}" type="datetimeFigureOut">
              <a:rPr lang="zh-CN" altLang="en-US" smtClean="0"/>
              <a:t>2021/7/11</a:t>
            </a:fld>
            <a:endParaRPr lang="zh-CN" altLang="en-US"/>
          </a:p>
        </p:txBody>
      </p:sp>
      <p:sp>
        <p:nvSpPr>
          <p:cNvPr id="8" name="页脚占位符 7">
            <a:extLst>
              <a:ext uri="{FF2B5EF4-FFF2-40B4-BE49-F238E27FC236}">
                <a16:creationId xmlns:a16="http://schemas.microsoft.com/office/drawing/2014/main" id="{BF96CD63-B997-46DD-8A7E-CA82786655F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536A9BD-14DE-48A7-A92F-2F8DE5F670AC}"/>
              </a:ext>
            </a:extLst>
          </p:cNvPr>
          <p:cNvSpPr>
            <a:spLocks noGrp="1"/>
          </p:cNvSpPr>
          <p:nvPr>
            <p:ph type="sldNum" sz="quarter" idx="12"/>
          </p:nvPr>
        </p:nvSpPr>
        <p:spPr/>
        <p:txBody>
          <a:body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2428306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030D03-12D8-4B1C-BE9D-AD568D4AE51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A2F0937-1E56-4788-BB5B-1B52818025D5}"/>
              </a:ext>
            </a:extLst>
          </p:cNvPr>
          <p:cNvSpPr>
            <a:spLocks noGrp="1"/>
          </p:cNvSpPr>
          <p:nvPr>
            <p:ph type="dt" sz="half" idx="10"/>
          </p:nvPr>
        </p:nvSpPr>
        <p:spPr/>
        <p:txBody>
          <a:bodyPr/>
          <a:lstStyle/>
          <a:p>
            <a:fld id="{65AC4F7B-201A-4C9D-AD2F-20CCA0CA9FB3}" type="datetimeFigureOut">
              <a:rPr lang="zh-CN" altLang="en-US" smtClean="0"/>
              <a:t>2021/7/11</a:t>
            </a:fld>
            <a:endParaRPr lang="zh-CN" altLang="en-US"/>
          </a:p>
        </p:txBody>
      </p:sp>
      <p:sp>
        <p:nvSpPr>
          <p:cNvPr id="4" name="页脚占位符 3">
            <a:extLst>
              <a:ext uri="{FF2B5EF4-FFF2-40B4-BE49-F238E27FC236}">
                <a16:creationId xmlns:a16="http://schemas.microsoft.com/office/drawing/2014/main" id="{E3D76759-C20C-4355-836E-EFA9AAF49ED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FA1B870-072C-4E6F-8A26-F00C1A7E52AD}"/>
              </a:ext>
            </a:extLst>
          </p:cNvPr>
          <p:cNvSpPr>
            <a:spLocks noGrp="1"/>
          </p:cNvSpPr>
          <p:nvPr>
            <p:ph type="sldNum" sz="quarter" idx="12"/>
          </p:nvPr>
        </p:nvSpPr>
        <p:spPr/>
        <p:txBody>
          <a:body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1920829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0829DCD-946C-4489-A477-EDE13AD3637A}"/>
              </a:ext>
            </a:extLst>
          </p:cNvPr>
          <p:cNvSpPr>
            <a:spLocks noGrp="1"/>
          </p:cNvSpPr>
          <p:nvPr>
            <p:ph type="dt" sz="half" idx="10"/>
          </p:nvPr>
        </p:nvSpPr>
        <p:spPr/>
        <p:txBody>
          <a:bodyPr/>
          <a:lstStyle/>
          <a:p>
            <a:fld id="{65AC4F7B-201A-4C9D-AD2F-20CCA0CA9FB3}" type="datetimeFigureOut">
              <a:rPr lang="zh-CN" altLang="en-US" smtClean="0"/>
              <a:t>2021/7/11</a:t>
            </a:fld>
            <a:endParaRPr lang="zh-CN" altLang="en-US"/>
          </a:p>
        </p:txBody>
      </p:sp>
      <p:sp>
        <p:nvSpPr>
          <p:cNvPr id="3" name="页脚占位符 2">
            <a:extLst>
              <a:ext uri="{FF2B5EF4-FFF2-40B4-BE49-F238E27FC236}">
                <a16:creationId xmlns:a16="http://schemas.microsoft.com/office/drawing/2014/main" id="{9BDFD747-E2DD-443A-B195-5FBD1D0A735F}"/>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D6CE5616-4658-4582-BBC9-5DCF85013424}"/>
              </a:ext>
            </a:extLst>
          </p:cNvPr>
          <p:cNvSpPr>
            <a:spLocks noGrp="1"/>
          </p:cNvSpPr>
          <p:nvPr>
            <p:ph type="sldNum" sz="quarter" idx="12"/>
          </p:nvPr>
        </p:nvSpPr>
        <p:spPr/>
        <p:txBody>
          <a:body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1161323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28EFFA-B758-445D-90DC-59B5CC6C519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C3D90D4-E0EA-4721-B8DE-D8F2C77A76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3335D1F7-DA9F-4672-B800-FAA7BAF83F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D52C5B2-D44D-49FD-8938-2F70BCAC23C6}"/>
              </a:ext>
            </a:extLst>
          </p:cNvPr>
          <p:cNvSpPr>
            <a:spLocks noGrp="1"/>
          </p:cNvSpPr>
          <p:nvPr>
            <p:ph type="dt" sz="half" idx="10"/>
          </p:nvPr>
        </p:nvSpPr>
        <p:spPr/>
        <p:txBody>
          <a:bodyPr/>
          <a:lstStyle/>
          <a:p>
            <a:fld id="{65AC4F7B-201A-4C9D-AD2F-20CCA0CA9FB3}" type="datetimeFigureOut">
              <a:rPr lang="zh-CN" altLang="en-US" smtClean="0"/>
              <a:t>2021/7/11</a:t>
            </a:fld>
            <a:endParaRPr lang="zh-CN" altLang="en-US"/>
          </a:p>
        </p:txBody>
      </p:sp>
      <p:sp>
        <p:nvSpPr>
          <p:cNvPr id="6" name="页脚占位符 5">
            <a:extLst>
              <a:ext uri="{FF2B5EF4-FFF2-40B4-BE49-F238E27FC236}">
                <a16:creationId xmlns:a16="http://schemas.microsoft.com/office/drawing/2014/main" id="{6A88AE3D-B6A8-4057-94B6-52334D099B2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1B81B78-2390-4ED5-80E6-B9571B84C207}"/>
              </a:ext>
            </a:extLst>
          </p:cNvPr>
          <p:cNvSpPr>
            <a:spLocks noGrp="1"/>
          </p:cNvSpPr>
          <p:nvPr>
            <p:ph type="sldNum" sz="quarter" idx="12"/>
          </p:nvPr>
        </p:nvSpPr>
        <p:spPr/>
        <p:txBody>
          <a:body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3038455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A44DFE-8F5B-4AB5-9B2D-0F16C3FEAAD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E95AB7D7-7372-4E76-A08D-B7E1799B47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2F5C836F-DEE9-4C3E-B6FF-9F13DDDCBC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5263BFC-00DA-47ED-A93C-600178DC4ADB}"/>
              </a:ext>
            </a:extLst>
          </p:cNvPr>
          <p:cNvSpPr>
            <a:spLocks noGrp="1"/>
          </p:cNvSpPr>
          <p:nvPr>
            <p:ph type="dt" sz="half" idx="10"/>
          </p:nvPr>
        </p:nvSpPr>
        <p:spPr/>
        <p:txBody>
          <a:bodyPr/>
          <a:lstStyle/>
          <a:p>
            <a:fld id="{65AC4F7B-201A-4C9D-AD2F-20CCA0CA9FB3}" type="datetimeFigureOut">
              <a:rPr lang="zh-CN" altLang="en-US" smtClean="0"/>
              <a:t>2021/7/11</a:t>
            </a:fld>
            <a:endParaRPr lang="zh-CN" altLang="en-US"/>
          </a:p>
        </p:txBody>
      </p:sp>
      <p:sp>
        <p:nvSpPr>
          <p:cNvPr id="6" name="页脚占位符 5">
            <a:extLst>
              <a:ext uri="{FF2B5EF4-FFF2-40B4-BE49-F238E27FC236}">
                <a16:creationId xmlns:a16="http://schemas.microsoft.com/office/drawing/2014/main" id="{276CF79B-6E6E-440D-9609-3671A5FD14D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3140984-D6A3-46C4-87F3-38482DB2F3BA}"/>
              </a:ext>
            </a:extLst>
          </p:cNvPr>
          <p:cNvSpPr>
            <a:spLocks noGrp="1"/>
          </p:cNvSpPr>
          <p:nvPr>
            <p:ph type="sldNum" sz="quarter" idx="12"/>
          </p:nvPr>
        </p:nvSpPr>
        <p:spPr/>
        <p:txBody>
          <a:body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1576263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09FED2D-A60A-4893-868C-22B3DB039D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58AD332-F672-4A75-94E4-04B974C610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980D39E-6985-445E-992C-09310709BB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AC4F7B-201A-4C9D-AD2F-20CCA0CA9FB3}" type="datetimeFigureOut">
              <a:rPr lang="zh-CN" altLang="en-US" smtClean="0"/>
              <a:t>2021/7/11</a:t>
            </a:fld>
            <a:endParaRPr lang="zh-CN" altLang="en-US"/>
          </a:p>
        </p:txBody>
      </p:sp>
      <p:sp>
        <p:nvSpPr>
          <p:cNvPr id="5" name="页脚占位符 4">
            <a:extLst>
              <a:ext uri="{FF2B5EF4-FFF2-40B4-BE49-F238E27FC236}">
                <a16:creationId xmlns:a16="http://schemas.microsoft.com/office/drawing/2014/main" id="{6DAAE1D6-5711-4B32-826B-B239FDE317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7AAA231-F9C6-4681-AE3A-845AC660DC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88BCDD-61BB-4503-BE79-1F69177FCCCA}" type="slidenum">
              <a:rPr lang="zh-CN" altLang="en-US" smtClean="0"/>
              <a:t>‹#›</a:t>
            </a:fld>
            <a:endParaRPr lang="zh-CN" altLang="en-US"/>
          </a:p>
        </p:txBody>
      </p:sp>
    </p:spTree>
    <p:extLst>
      <p:ext uri="{BB962C8B-B14F-4D97-AF65-F5344CB8AC3E}">
        <p14:creationId xmlns:p14="http://schemas.microsoft.com/office/powerpoint/2010/main" val="34306927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hyperlink" Target="http://taesung.me/ContrastiveUnpairedTranslation"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hyperlink" Target="https://tengfei-wang.github.io/EII/index.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slides/_rels/slide4.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notesSlide" Target="../notesSlides/notesSlide4.xml"/><Relationship Id="rId7" Type="http://schemas.openxmlformats.org/officeDocument/2006/relationships/image" Target="../media/image5.emf"/><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7.emf"/><Relationship Id="rId5" Type="http://schemas.openxmlformats.org/officeDocument/2006/relationships/image" Target="../media/image4.emf"/><Relationship Id="rId4" Type="http://schemas.openxmlformats.org/officeDocument/2006/relationships/image" Target="../media/image3.emf"/><Relationship Id="rId9" Type="http://schemas.openxmlformats.org/officeDocument/2006/relationships/image" Target="../media/image8.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6D488-FB66-4A5E-92A5-B9483195F9EE}"/>
              </a:ext>
            </a:extLst>
          </p:cNvPr>
          <p:cNvSpPr>
            <a:spLocks noGrp="1"/>
          </p:cNvSpPr>
          <p:nvPr>
            <p:ph type="ctrTitle"/>
          </p:nvPr>
        </p:nvSpPr>
        <p:spPr>
          <a:xfrm>
            <a:off x="0" y="1214820"/>
            <a:ext cx="12135146" cy="1709590"/>
          </a:xfrm>
        </p:spPr>
        <p:txBody>
          <a:bodyPr>
            <a:normAutofit/>
          </a:bodyPr>
          <a:lstStyle/>
          <a:p>
            <a:r>
              <a:rPr lang="en-US" altLang="zh-CN" sz="5400" b="0" i="0" u="none" strike="noStrike" baseline="0" dirty="0">
                <a:latin typeface="NimbusRomNo9L-Medi"/>
              </a:rPr>
              <a:t>Image Inpainting with External-internal Learning and Monochromic Bottleneck</a:t>
            </a:r>
            <a:endParaRPr lang="en-US" sz="5400" dirty="0">
              <a:latin typeface="Helvetica" panose="020B0604020202020204" pitchFamily="34" charset="0"/>
              <a:cs typeface="Helvetica" panose="020B0604020202020204" pitchFamily="34" charset="0"/>
            </a:endParaRPr>
          </a:p>
        </p:txBody>
      </p:sp>
      <p:sp>
        <p:nvSpPr>
          <p:cNvPr id="3" name="Subtitle 2">
            <a:extLst>
              <a:ext uri="{FF2B5EF4-FFF2-40B4-BE49-F238E27FC236}">
                <a16:creationId xmlns:a16="http://schemas.microsoft.com/office/drawing/2014/main" id="{1498D7D4-45E7-4BE1-A537-BC7A8AA0AEE5}"/>
              </a:ext>
            </a:extLst>
          </p:cNvPr>
          <p:cNvSpPr>
            <a:spLocks noGrp="1"/>
          </p:cNvSpPr>
          <p:nvPr>
            <p:ph type="subTitle" idx="1"/>
          </p:nvPr>
        </p:nvSpPr>
        <p:spPr>
          <a:xfrm>
            <a:off x="1276740" y="3547866"/>
            <a:ext cx="9285902" cy="2463276"/>
          </a:xfrm>
        </p:spPr>
        <p:txBody>
          <a:bodyPr>
            <a:normAutofit/>
          </a:bodyPr>
          <a:lstStyle/>
          <a:p>
            <a:r>
              <a:rPr lang="en-US" sz="2700" dirty="0">
                <a:latin typeface="Helvetica Light" panose="020B0403020202020204"/>
              </a:rPr>
              <a:t>Tengfei Wang*      Hao Ouyang*        </a:t>
            </a:r>
            <a:r>
              <a:rPr lang="en-US" sz="2700" dirty="0" err="1">
                <a:latin typeface="Helvetica Light" panose="020B0403020202020204"/>
              </a:rPr>
              <a:t>Qifeng</a:t>
            </a:r>
            <a:r>
              <a:rPr lang="en-US" sz="2700" dirty="0">
                <a:latin typeface="Helvetica Light" panose="020B0403020202020204"/>
              </a:rPr>
              <a:t> Chen</a:t>
            </a:r>
          </a:p>
          <a:p>
            <a:r>
              <a:rPr lang="en-US" sz="2800" dirty="0">
                <a:latin typeface="Helvetica Light" panose="020B0403020202020204"/>
              </a:rPr>
              <a:t>    </a:t>
            </a:r>
            <a:r>
              <a:rPr lang="en-US" dirty="0">
                <a:latin typeface="Helvetica Light" panose="020B0403020202020204"/>
              </a:rPr>
              <a:t>T</a:t>
            </a:r>
            <a:r>
              <a:rPr lang="en-US" altLang="zh-CN" dirty="0">
                <a:latin typeface="Helvetica Light" panose="020B0403020202020204"/>
              </a:rPr>
              <a:t>he Hong Kong University of Science and Technology</a:t>
            </a:r>
          </a:p>
          <a:p>
            <a:br>
              <a:rPr lang="en-US" dirty="0">
                <a:latin typeface="Helvetica Light" panose="020B0403020202020204"/>
              </a:rPr>
            </a:br>
            <a:br>
              <a:rPr lang="en-US" dirty="0">
                <a:latin typeface="Helvetica Light" panose="020B0403020202020204"/>
              </a:rPr>
            </a:br>
            <a:r>
              <a:rPr lang="en-US" dirty="0">
                <a:latin typeface="Helvetica Light" panose="020B0403020202020204"/>
              </a:rPr>
              <a:t>CVPR 2021</a:t>
            </a:r>
          </a:p>
        </p:txBody>
      </p:sp>
    </p:spTree>
    <p:extLst>
      <p:ext uri="{BB962C8B-B14F-4D97-AF65-F5344CB8AC3E}">
        <p14:creationId xmlns:p14="http://schemas.microsoft.com/office/powerpoint/2010/main" val="2175886220"/>
      </p:ext>
    </p:extLst>
  </p:cSld>
  <p:clrMapOvr>
    <a:masterClrMapping/>
  </p:clrMapOvr>
  <mc:AlternateContent xmlns:mc="http://schemas.openxmlformats.org/markup-compatibility/2006" xmlns:p14="http://schemas.microsoft.com/office/powerpoint/2010/main">
    <mc:Choice Requires="p14">
      <p:transition p14:dur="0" advTm="8113"/>
    </mc:Choice>
    <mc:Fallback xmlns="">
      <p:transition advTm="811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E710B8E-628F-45BD-AE20-BC26A9F77018}"/>
              </a:ext>
            </a:extLst>
          </p:cNvPr>
          <p:cNvPicPr>
            <a:picLocks noChangeAspect="1"/>
          </p:cNvPicPr>
          <p:nvPr/>
        </p:nvPicPr>
        <p:blipFill>
          <a:blip r:embed="rId3"/>
          <a:stretch>
            <a:fillRect/>
          </a:stretch>
        </p:blipFill>
        <p:spPr>
          <a:xfrm>
            <a:off x="982076" y="169739"/>
            <a:ext cx="9846465" cy="6518522"/>
          </a:xfrm>
          <a:prstGeom prst="rect">
            <a:avLst/>
          </a:prstGeom>
        </p:spPr>
      </p:pic>
    </p:spTree>
    <p:extLst>
      <p:ext uri="{BB962C8B-B14F-4D97-AF65-F5344CB8AC3E}">
        <p14:creationId xmlns:p14="http://schemas.microsoft.com/office/powerpoint/2010/main" val="2117326926"/>
      </p:ext>
    </p:extLst>
  </p:cSld>
  <p:clrMapOvr>
    <a:masterClrMapping/>
  </p:clrMapOvr>
  <mc:AlternateContent xmlns:mc="http://schemas.openxmlformats.org/markup-compatibility/2006" xmlns:p14="http://schemas.microsoft.com/office/powerpoint/2010/main">
    <mc:Choice Requires="p14">
      <p:transition spd="slow" p14:dur="2000" advTm="14199"/>
    </mc:Choice>
    <mc:Fallback xmlns="">
      <p:transition spd="slow" advTm="14199"/>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30E3BF7B-9EFC-4978-907F-CD85231FC732}"/>
              </a:ext>
            </a:extLst>
          </p:cNvPr>
          <p:cNvPicPr>
            <a:picLocks noChangeAspect="1"/>
          </p:cNvPicPr>
          <p:nvPr/>
        </p:nvPicPr>
        <p:blipFill>
          <a:blip r:embed="rId3"/>
          <a:stretch>
            <a:fillRect/>
          </a:stretch>
        </p:blipFill>
        <p:spPr>
          <a:xfrm>
            <a:off x="964118" y="0"/>
            <a:ext cx="10263764" cy="6858000"/>
          </a:xfrm>
          <a:prstGeom prst="rect">
            <a:avLst/>
          </a:prstGeom>
        </p:spPr>
      </p:pic>
    </p:spTree>
    <p:extLst>
      <p:ext uri="{BB962C8B-B14F-4D97-AF65-F5344CB8AC3E}">
        <p14:creationId xmlns:p14="http://schemas.microsoft.com/office/powerpoint/2010/main" val="1630540018"/>
      </p:ext>
    </p:extLst>
  </p:cSld>
  <p:clrMapOvr>
    <a:masterClrMapping/>
  </p:clrMapOvr>
  <mc:AlternateContent xmlns:mc="http://schemas.openxmlformats.org/markup-compatibility/2006" xmlns:p14="http://schemas.microsoft.com/office/powerpoint/2010/main">
    <mc:Choice Requires="p14">
      <p:transition spd="slow" p14:dur="2000" advTm="6003"/>
    </mc:Choice>
    <mc:Fallback xmlns="">
      <p:transition spd="slow" advTm="6003"/>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30B26A0-97DA-4F2B-8483-B3B066138A52}"/>
              </a:ext>
            </a:extLst>
          </p:cNvPr>
          <p:cNvPicPr>
            <a:picLocks noChangeAspect="1"/>
          </p:cNvPicPr>
          <p:nvPr/>
        </p:nvPicPr>
        <p:blipFill>
          <a:blip r:embed="rId3"/>
          <a:stretch>
            <a:fillRect/>
          </a:stretch>
        </p:blipFill>
        <p:spPr>
          <a:xfrm>
            <a:off x="350428" y="1016712"/>
            <a:ext cx="11748489" cy="5025232"/>
          </a:xfrm>
          <a:prstGeom prst="rect">
            <a:avLst/>
          </a:prstGeom>
        </p:spPr>
      </p:pic>
    </p:spTree>
    <p:extLst>
      <p:ext uri="{BB962C8B-B14F-4D97-AF65-F5344CB8AC3E}">
        <p14:creationId xmlns:p14="http://schemas.microsoft.com/office/powerpoint/2010/main" val="2688224808"/>
      </p:ext>
    </p:extLst>
  </p:cSld>
  <p:clrMapOvr>
    <a:masterClrMapping/>
  </p:clrMapOvr>
  <mc:AlternateContent xmlns:mc="http://schemas.openxmlformats.org/markup-compatibility/2006" xmlns:p14="http://schemas.microsoft.com/office/powerpoint/2010/main">
    <mc:Choice Requires="p14">
      <p:transition spd="slow" p14:dur="2000" advTm="3926"/>
    </mc:Choice>
    <mc:Fallback xmlns="">
      <p:transition spd="slow" advTm="3926"/>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2B4AF82-0729-41CD-9758-43020E854469}"/>
              </a:ext>
            </a:extLst>
          </p:cNvPr>
          <p:cNvPicPr>
            <a:picLocks noChangeAspect="1"/>
          </p:cNvPicPr>
          <p:nvPr/>
        </p:nvPicPr>
        <p:blipFill>
          <a:blip r:embed="rId3"/>
          <a:stretch>
            <a:fillRect/>
          </a:stretch>
        </p:blipFill>
        <p:spPr>
          <a:xfrm>
            <a:off x="1839751" y="821126"/>
            <a:ext cx="8891554" cy="5932840"/>
          </a:xfrm>
          <a:prstGeom prst="rect">
            <a:avLst/>
          </a:prstGeom>
        </p:spPr>
      </p:pic>
      <p:sp>
        <p:nvSpPr>
          <p:cNvPr id="4" name="文本框 3">
            <a:extLst>
              <a:ext uri="{FF2B5EF4-FFF2-40B4-BE49-F238E27FC236}">
                <a16:creationId xmlns:a16="http://schemas.microsoft.com/office/drawing/2014/main" id="{545D5671-3962-4096-BFC8-DD3F4E7CDF74}"/>
              </a:ext>
            </a:extLst>
          </p:cNvPr>
          <p:cNvSpPr txBox="1"/>
          <p:nvPr/>
        </p:nvSpPr>
        <p:spPr>
          <a:xfrm>
            <a:off x="175212" y="218230"/>
            <a:ext cx="10228141" cy="707886"/>
          </a:xfrm>
          <a:prstGeom prst="rect">
            <a:avLst/>
          </a:prstGeom>
          <a:noFill/>
        </p:spPr>
        <p:txBody>
          <a:bodyPr wrap="square" rtlCol="0">
            <a:spAutoFit/>
          </a:bodyPr>
          <a:lstStyle/>
          <a:p>
            <a:r>
              <a:rPr lang="en-US" altLang="zh-CN" sz="4000" b="1" dirty="0">
                <a:solidFill>
                  <a:srgbClr val="C00000"/>
                </a:solidFill>
                <a:latin typeface="+mj-ea"/>
                <a:ea typeface="+mj-ea"/>
              </a:rPr>
              <a:t>Reconstruction quality</a:t>
            </a:r>
            <a:endParaRPr lang="zh-CN" altLang="en-US" sz="4000" b="1" dirty="0">
              <a:solidFill>
                <a:srgbClr val="C00000"/>
              </a:solidFill>
              <a:latin typeface="+mj-ea"/>
              <a:ea typeface="+mj-ea"/>
            </a:endParaRPr>
          </a:p>
        </p:txBody>
      </p:sp>
    </p:spTree>
    <p:extLst>
      <p:ext uri="{BB962C8B-B14F-4D97-AF65-F5344CB8AC3E}">
        <p14:creationId xmlns:p14="http://schemas.microsoft.com/office/powerpoint/2010/main" val="2522656458"/>
      </p:ext>
    </p:extLst>
  </p:cSld>
  <p:clrMapOvr>
    <a:masterClrMapping/>
  </p:clrMapOvr>
  <mc:AlternateContent xmlns:mc="http://schemas.openxmlformats.org/markup-compatibility/2006" xmlns:p14="http://schemas.microsoft.com/office/powerpoint/2010/main">
    <mc:Choice Requires="p14">
      <p:transition spd="slow" p14:dur="2000" advTm="13570"/>
    </mc:Choice>
    <mc:Fallback xmlns="">
      <p:transition spd="slow" advTm="1357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443B394-D090-41EF-B16C-5C5983E3B9BB}"/>
              </a:ext>
            </a:extLst>
          </p:cNvPr>
          <p:cNvPicPr>
            <a:picLocks noChangeAspect="1"/>
          </p:cNvPicPr>
          <p:nvPr/>
        </p:nvPicPr>
        <p:blipFill>
          <a:blip r:embed="rId3"/>
          <a:stretch>
            <a:fillRect/>
          </a:stretch>
        </p:blipFill>
        <p:spPr>
          <a:xfrm>
            <a:off x="372331" y="184657"/>
            <a:ext cx="11667736" cy="6591211"/>
          </a:xfrm>
          <a:prstGeom prst="rect">
            <a:avLst/>
          </a:prstGeom>
        </p:spPr>
      </p:pic>
    </p:spTree>
    <p:extLst>
      <p:ext uri="{BB962C8B-B14F-4D97-AF65-F5344CB8AC3E}">
        <p14:creationId xmlns:p14="http://schemas.microsoft.com/office/powerpoint/2010/main" val="1009042041"/>
      </p:ext>
    </p:extLst>
  </p:cSld>
  <p:clrMapOvr>
    <a:masterClrMapping/>
  </p:clrMapOvr>
  <mc:AlternateContent xmlns:mc="http://schemas.openxmlformats.org/markup-compatibility/2006" xmlns:p14="http://schemas.microsoft.com/office/powerpoint/2010/main">
    <mc:Choice Requires="p14">
      <p:transition spd="slow" p14:dur="2000" advTm="14305"/>
    </mc:Choice>
    <mc:Fallback xmlns="">
      <p:transition spd="slow" advTm="14305"/>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61F710BE-D07C-4E78-93FB-72B1F9FA8E30}"/>
              </a:ext>
            </a:extLst>
          </p:cNvPr>
          <p:cNvPicPr>
            <a:picLocks noChangeAspect="1"/>
          </p:cNvPicPr>
          <p:nvPr/>
        </p:nvPicPr>
        <p:blipFill>
          <a:blip r:embed="rId3"/>
          <a:stretch>
            <a:fillRect/>
          </a:stretch>
        </p:blipFill>
        <p:spPr>
          <a:xfrm>
            <a:off x="1450994" y="803224"/>
            <a:ext cx="9116623" cy="5783663"/>
          </a:xfrm>
          <a:prstGeom prst="rect">
            <a:avLst/>
          </a:prstGeom>
        </p:spPr>
      </p:pic>
      <p:sp>
        <p:nvSpPr>
          <p:cNvPr id="6" name="文本框 5">
            <a:extLst>
              <a:ext uri="{FF2B5EF4-FFF2-40B4-BE49-F238E27FC236}">
                <a16:creationId xmlns:a16="http://schemas.microsoft.com/office/drawing/2014/main" id="{3DA8FFFC-3F7F-45DD-995F-F8BFBE3E5484}"/>
              </a:ext>
            </a:extLst>
          </p:cNvPr>
          <p:cNvSpPr txBox="1"/>
          <p:nvPr/>
        </p:nvSpPr>
        <p:spPr>
          <a:xfrm>
            <a:off x="394230" y="95338"/>
            <a:ext cx="10228141" cy="707886"/>
          </a:xfrm>
          <a:prstGeom prst="rect">
            <a:avLst/>
          </a:prstGeom>
          <a:noFill/>
        </p:spPr>
        <p:txBody>
          <a:bodyPr wrap="square" rtlCol="0">
            <a:spAutoFit/>
          </a:bodyPr>
          <a:lstStyle/>
          <a:p>
            <a:r>
              <a:rPr lang="en-US" altLang="zh-CN" sz="4000" b="1" dirty="0">
                <a:solidFill>
                  <a:srgbClr val="C00000"/>
                </a:solidFill>
                <a:latin typeface="+mj-ea"/>
                <a:ea typeface="+mj-ea"/>
              </a:rPr>
              <a:t>Applications</a:t>
            </a:r>
            <a:endParaRPr lang="zh-CN" altLang="en-US" sz="4000" b="1" dirty="0">
              <a:solidFill>
                <a:srgbClr val="C00000"/>
              </a:solidFill>
              <a:latin typeface="+mj-ea"/>
              <a:ea typeface="+mj-ea"/>
            </a:endParaRPr>
          </a:p>
        </p:txBody>
      </p:sp>
    </p:spTree>
    <p:extLst>
      <p:ext uri="{BB962C8B-B14F-4D97-AF65-F5344CB8AC3E}">
        <p14:creationId xmlns:p14="http://schemas.microsoft.com/office/powerpoint/2010/main" val="5825435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07D48B0-FA46-4209-9372-BDD22DE041B2}"/>
              </a:ext>
            </a:extLst>
          </p:cNvPr>
          <p:cNvPicPr>
            <a:picLocks noChangeAspect="1"/>
          </p:cNvPicPr>
          <p:nvPr/>
        </p:nvPicPr>
        <p:blipFill>
          <a:blip r:embed="rId3"/>
          <a:stretch>
            <a:fillRect/>
          </a:stretch>
        </p:blipFill>
        <p:spPr>
          <a:xfrm>
            <a:off x="620095" y="1668989"/>
            <a:ext cx="10612331" cy="3629532"/>
          </a:xfrm>
          <a:prstGeom prst="rect">
            <a:avLst/>
          </a:prstGeom>
        </p:spPr>
      </p:pic>
      <p:sp>
        <p:nvSpPr>
          <p:cNvPr id="4" name="文本框 3">
            <a:extLst>
              <a:ext uri="{FF2B5EF4-FFF2-40B4-BE49-F238E27FC236}">
                <a16:creationId xmlns:a16="http://schemas.microsoft.com/office/drawing/2014/main" id="{68BB24CF-69E7-4013-BE09-FED9420416EC}"/>
              </a:ext>
            </a:extLst>
          </p:cNvPr>
          <p:cNvSpPr txBox="1"/>
          <p:nvPr/>
        </p:nvSpPr>
        <p:spPr>
          <a:xfrm>
            <a:off x="388755" y="319832"/>
            <a:ext cx="10228141" cy="707886"/>
          </a:xfrm>
          <a:prstGeom prst="rect">
            <a:avLst/>
          </a:prstGeom>
          <a:noFill/>
        </p:spPr>
        <p:txBody>
          <a:bodyPr wrap="square" rtlCol="0">
            <a:spAutoFit/>
          </a:bodyPr>
          <a:lstStyle/>
          <a:p>
            <a:r>
              <a:rPr lang="en-US" altLang="zh-CN" sz="4000" b="1" dirty="0">
                <a:solidFill>
                  <a:srgbClr val="C00000"/>
                </a:solidFill>
                <a:latin typeface="+mj-ea"/>
                <a:ea typeface="+mj-ea"/>
              </a:rPr>
              <a:t>Ablation study</a:t>
            </a:r>
            <a:endParaRPr lang="zh-CN" altLang="en-US" sz="4000" b="1" dirty="0">
              <a:solidFill>
                <a:srgbClr val="C00000"/>
              </a:solidFill>
              <a:latin typeface="+mj-ea"/>
              <a:ea typeface="+mj-ea"/>
            </a:endParaRPr>
          </a:p>
        </p:txBody>
      </p:sp>
    </p:spTree>
    <p:extLst>
      <p:ext uri="{BB962C8B-B14F-4D97-AF65-F5344CB8AC3E}">
        <p14:creationId xmlns:p14="http://schemas.microsoft.com/office/powerpoint/2010/main" val="2143823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06BF649-2D38-4293-8E83-328048026D5B}"/>
              </a:ext>
            </a:extLst>
          </p:cNvPr>
          <p:cNvPicPr>
            <a:picLocks noChangeAspect="1"/>
          </p:cNvPicPr>
          <p:nvPr/>
        </p:nvPicPr>
        <p:blipFill>
          <a:blip r:embed="rId3"/>
          <a:stretch>
            <a:fillRect/>
          </a:stretch>
        </p:blipFill>
        <p:spPr>
          <a:xfrm>
            <a:off x="737439" y="1609471"/>
            <a:ext cx="10717121" cy="3639058"/>
          </a:xfrm>
          <a:prstGeom prst="rect">
            <a:avLst/>
          </a:prstGeom>
        </p:spPr>
      </p:pic>
      <p:sp>
        <p:nvSpPr>
          <p:cNvPr id="4" name="文本框 3">
            <a:extLst>
              <a:ext uri="{FF2B5EF4-FFF2-40B4-BE49-F238E27FC236}">
                <a16:creationId xmlns:a16="http://schemas.microsoft.com/office/drawing/2014/main" id="{01158044-9DCC-4196-A510-EA0D4E753544}"/>
              </a:ext>
            </a:extLst>
          </p:cNvPr>
          <p:cNvSpPr txBox="1"/>
          <p:nvPr/>
        </p:nvSpPr>
        <p:spPr>
          <a:xfrm>
            <a:off x="388755" y="319832"/>
            <a:ext cx="10228141" cy="707886"/>
          </a:xfrm>
          <a:prstGeom prst="rect">
            <a:avLst/>
          </a:prstGeom>
          <a:noFill/>
        </p:spPr>
        <p:txBody>
          <a:bodyPr wrap="square" rtlCol="0">
            <a:spAutoFit/>
          </a:bodyPr>
          <a:lstStyle/>
          <a:p>
            <a:r>
              <a:rPr lang="en-US" altLang="zh-CN" sz="4000" b="1" dirty="0">
                <a:solidFill>
                  <a:srgbClr val="C00000"/>
                </a:solidFill>
                <a:latin typeface="+mj-ea"/>
                <a:ea typeface="+mj-ea"/>
              </a:rPr>
              <a:t>Cross-dataset evaluation</a:t>
            </a:r>
            <a:endParaRPr lang="zh-CN" altLang="en-US" sz="4000" b="1" dirty="0">
              <a:solidFill>
                <a:srgbClr val="C00000"/>
              </a:solidFill>
              <a:latin typeface="+mj-ea"/>
              <a:ea typeface="+mj-ea"/>
            </a:endParaRPr>
          </a:p>
        </p:txBody>
      </p:sp>
    </p:spTree>
    <p:extLst>
      <p:ext uri="{BB962C8B-B14F-4D97-AF65-F5344CB8AC3E}">
        <p14:creationId xmlns:p14="http://schemas.microsoft.com/office/powerpoint/2010/main" val="24057067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3A19AD1-1894-40D6-AB62-7792487CC8D8}"/>
              </a:ext>
            </a:extLst>
          </p:cNvPr>
          <p:cNvPicPr>
            <a:picLocks noChangeAspect="1"/>
          </p:cNvPicPr>
          <p:nvPr/>
        </p:nvPicPr>
        <p:blipFill>
          <a:blip r:embed="rId3"/>
          <a:stretch>
            <a:fillRect/>
          </a:stretch>
        </p:blipFill>
        <p:spPr>
          <a:xfrm>
            <a:off x="3783247" y="1448517"/>
            <a:ext cx="8107603" cy="3473912"/>
          </a:xfrm>
          <a:prstGeom prst="rect">
            <a:avLst/>
          </a:prstGeom>
        </p:spPr>
      </p:pic>
      <p:sp>
        <p:nvSpPr>
          <p:cNvPr id="4" name="文本框 3">
            <a:extLst>
              <a:ext uri="{FF2B5EF4-FFF2-40B4-BE49-F238E27FC236}">
                <a16:creationId xmlns:a16="http://schemas.microsoft.com/office/drawing/2014/main" id="{59DA8644-1602-4027-80E8-AB10E5F90D09}"/>
              </a:ext>
            </a:extLst>
          </p:cNvPr>
          <p:cNvSpPr txBox="1"/>
          <p:nvPr/>
        </p:nvSpPr>
        <p:spPr>
          <a:xfrm>
            <a:off x="394230" y="283935"/>
            <a:ext cx="10228141" cy="707886"/>
          </a:xfrm>
          <a:prstGeom prst="rect">
            <a:avLst/>
          </a:prstGeom>
          <a:noFill/>
        </p:spPr>
        <p:txBody>
          <a:bodyPr wrap="square" rtlCol="0">
            <a:spAutoFit/>
          </a:bodyPr>
          <a:lstStyle/>
          <a:p>
            <a:r>
              <a:rPr lang="en-US" altLang="zh-CN" sz="4000" b="1" dirty="0">
                <a:solidFill>
                  <a:srgbClr val="C00000"/>
                </a:solidFill>
                <a:latin typeface="+mj-ea"/>
                <a:ea typeface="+mj-ea"/>
              </a:rPr>
              <a:t>Limitation</a:t>
            </a:r>
            <a:endParaRPr lang="zh-CN" altLang="en-US" sz="4000" b="1" dirty="0">
              <a:solidFill>
                <a:srgbClr val="C00000"/>
              </a:solidFill>
              <a:latin typeface="+mj-ea"/>
              <a:ea typeface="+mj-ea"/>
            </a:endParaRPr>
          </a:p>
        </p:txBody>
      </p:sp>
      <p:sp>
        <p:nvSpPr>
          <p:cNvPr id="5" name="文本框 4">
            <a:extLst>
              <a:ext uri="{FF2B5EF4-FFF2-40B4-BE49-F238E27FC236}">
                <a16:creationId xmlns:a16="http://schemas.microsoft.com/office/drawing/2014/main" id="{0E059025-6A85-4998-A18E-FF4D85A9D0EB}"/>
              </a:ext>
            </a:extLst>
          </p:cNvPr>
          <p:cNvSpPr txBox="1"/>
          <p:nvPr/>
        </p:nvSpPr>
        <p:spPr>
          <a:xfrm>
            <a:off x="985581" y="2543183"/>
            <a:ext cx="2496804" cy="1200329"/>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Failure cases</a:t>
            </a:r>
          </a:p>
          <a:p>
            <a:endParaRPr lang="en-US" altLang="zh-CN" dirty="0"/>
          </a:p>
          <a:p>
            <a:pPr marL="285750" indent="-285750">
              <a:buFont typeface="Wingdings" panose="05000000000000000000" pitchFamily="2" charset="2"/>
              <a:buChar char="Ø"/>
            </a:pPr>
            <a:r>
              <a:rPr lang="en-US" altLang="zh-CN" dirty="0"/>
              <a:t>Inference speed</a:t>
            </a:r>
          </a:p>
          <a:p>
            <a:endParaRPr lang="zh-CN" altLang="en-US" dirty="0"/>
          </a:p>
        </p:txBody>
      </p:sp>
    </p:spTree>
    <p:extLst>
      <p:ext uri="{BB962C8B-B14F-4D97-AF65-F5344CB8AC3E}">
        <p14:creationId xmlns:p14="http://schemas.microsoft.com/office/powerpoint/2010/main" val="1190404507"/>
      </p:ext>
    </p:extLst>
  </p:cSld>
  <p:clrMapOvr>
    <a:masterClrMapping/>
  </p:clrMapOvr>
  <mc:AlternateContent xmlns:mc="http://schemas.openxmlformats.org/markup-compatibility/2006" xmlns:p14="http://schemas.microsoft.com/office/powerpoint/2010/main">
    <mc:Choice Requires="p14">
      <p:transition spd="slow" p14:dur="2000" advTm="20887"/>
    </mc:Choice>
    <mc:Fallback xmlns="">
      <p:transition spd="slow" advTm="20887"/>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3A19AD1-1894-40D6-AB62-7792487CC8D8}"/>
              </a:ext>
            </a:extLst>
          </p:cNvPr>
          <p:cNvPicPr>
            <a:picLocks noChangeAspect="1"/>
          </p:cNvPicPr>
          <p:nvPr/>
        </p:nvPicPr>
        <p:blipFill>
          <a:blip r:embed="rId3"/>
          <a:stretch>
            <a:fillRect/>
          </a:stretch>
        </p:blipFill>
        <p:spPr>
          <a:xfrm>
            <a:off x="3783247" y="1448517"/>
            <a:ext cx="8107603" cy="3473912"/>
          </a:xfrm>
          <a:prstGeom prst="rect">
            <a:avLst/>
          </a:prstGeom>
        </p:spPr>
      </p:pic>
      <p:sp>
        <p:nvSpPr>
          <p:cNvPr id="4" name="文本框 3">
            <a:extLst>
              <a:ext uri="{FF2B5EF4-FFF2-40B4-BE49-F238E27FC236}">
                <a16:creationId xmlns:a16="http://schemas.microsoft.com/office/drawing/2014/main" id="{59DA8644-1602-4027-80E8-AB10E5F90D09}"/>
              </a:ext>
            </a:extLst>
          </p:cNvPr>
          <p:cNvSpPr txBox="1"/>
          <p:nvPr/>
        </p:nvSpPr>
        <p:spPr>
          <a:xfrm>
            <a:off x="394230" y="283935"/>
            <a:ext cx="10228141" cy="707886"/>
          </a:xfrm>
          <a:prstGeom prst="rect">
            <a:avLst/>
          </a:prstGeom>
          <a:noFill/>
        </p:spPr>
        <p:txBody>
          <a:bodyPr wrap="square" rtlCol="0">
            <a:spAutoFit/>
          </a:bodyPr>
          <a:lstStyle/>
          <a:p>
            <a:r>
              <a:rPr lang="en-US" altLang="zh-CN" sz="4000" b="1" dirty="0">
                <a:solidFill>
                  <a:srgbClr val="C00000"/>
                </a:solidFill>
                <a:latin typeface="+mj-ea"/>
                <a:ea typeface="+mj-ea"/>
              </a:rPr>
              <a:t>Limitation</a:t>
            </a:r>
            <a:endParaRPr lang="zh-CN" altLang="en-US" sz="4000" b="1" dirty="0">
              <a:solidFill>
                <a:srgbClr val="C00000"/>
              </a:solidFill>
              <a:latin typeface="+mj-ea"/>
              <a:ea typeface="+mj-ea"/>
            </a:endParaRPr>
          </a:p>
        </p:txBody>
      </p:sp>
      <p:sp>
        <p:nvSpPr>
          <p:cNvPr id="5" name="文本框 4">
            <a:extLst>
              <a:ext uri="{FF2B5EF4-FFF2-40B4-BE49-F238E27FC236}">
                <a16:creationId xmlns:a16="http://schemas.microsoft.com/office/drawing/2014/main" id="{0E059025-6A85-4998-A18E-FF4D85A9D0EB}"/>
              </a:ext>
            </a:extLst>
          </p:cNvPr>
          <p:cNvSpPr txBox="1"/>
          <p:nvPr/>
        </p:nvSpPr>
        <p:spPr>
          <a:xfrm>
            <a:off x="985581" y="2543183"/>
            <a:ext cx="2496804" cy="1200329"/>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Failure cases</a:t>
            </a:r>
          </a:p>
          <a:p>
            <a:endParaRPr lang="en-US" altLang="zh-CN" dirty="0"/>
          </a:p>
          <a:p>
            <a:pPr marL="285750" indent="-285750">
              <a:buFont typeface="Wingdings" panose="05000000000000000000" pitchFamily="2" charset="2"/>
              <a:buChar char="Ø"/>
            </a:pPr>
            <a:r>
              <a:rPr lang="en-US" altLang="zh-CN" dirty="0"/>
              <a:t>Inference speed</a:t>
            </a:r>
          </a:p>
          <a:p>
            <a:endParaRPr lang="zh-CN" altLang="en-US" dirty="0"/>
          </a:p>
        </p:txBody>
      </p:sp>
    </p:spTree>
    <p:extLst>
      <p:ext uri="{BB962C8B-B14F-4D97-AF65-F5344CB8AC3E}">
        <p14:creationId xmlns:p14="http://schemas.microsoft.com/office/powerpoint/2010/main" val="4117351914"/>
      </p:ext>
    </p:extLst>
  </p:cSld>
  <p:clrMapOvr>
    <a:masterClrMapping/>
  </p:clrMapOvr>
  <mc:AlternateContent xmlns:mc="http://schemas.openxmlformats.org/markup-compatibility/2006" xmlns:p14="http://schemas.microsoft.com/office/powerpoint/2010/main">
    <mc:Choice Requires="p14">
      <p:transition spd="slow" p14:dur="2000" advTm="16612"/>
    </mc:Choice>
    <mc:Fallback xmlns="">
      <p:transition spd="slow" advTm="1661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9C966FA6-B8C2-41BE-B3FE-AAF833D8A59E}"/>
              </a:ext>
            </a:extLst>
          </p:cNvPr>
          <p:cNvSpPr txBox="1"/>
          <p:nvPr/>
        </p:nvSpPr>
        <p:spPr>
          <a:xfrm>
            <a:off x="164262" y="339478"/>
            <a:ext cx="5541155" cy="707886"/>
          </a:xfrm>
          <a:prstGeom prst="rect">
            <a:avLst/>
          </a:prstGeom>
          <a:noFill/>
        </p:spPr>
        <p:txBody>
          <a:bodyPr wrap="square" rtlCol="0">
            <a:spAutoFit/>
          </a:bodyPr>
          <a:lstStyle/>
          <a:p>
            <a:r>
              <a:rPr lang="en-US" altLang="zh-CN" sz="4000" b="1" dirty="0">
                <a:solidFill>
                  <a:srgbClr val="C00000"/>
                </a:solidFill>
                <a:latin typeface="+mj-ea"/>
                <a:ea typeface="+mj-ea"/>
              </a:rPr>
              <a:t>What is image inpainting?</a:t>
            </a:r>
            <a:endParaRPr lang="zh-CN" altLang="en-US" sz="4000" b="1" dirty="0">
              <a:solidFill>
                <a:srgbClr val="C00000"/>
              </a:solidFill>
              <a:latin typeface="+mj-ea"/>
              <a:ea typeface="+mj-ea"/>
            </a:endParaRPr>
          </a:p>
        </p:txBody>
      </p:sp>
      <p:pic>
        <p:nvPicPr>
          <p:cNvPr id="8" name="图片 7">
            <a:extLst>
              <a:ext uri="{FF2B5EF4-FFF2-40B4-BE49-F238E27FC236}">
                <a16:creationId xmlns:a16="http://schemas.microsoft.com/office/drawing/2014/main" id="{576BEC8B-8900-4362-B231-09357A5916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778" y="2852709"/>
            <a:ext cx="4144801" cy="3315841"/>
          </a:xfrm>
          <a:prstGeom prst="rect">
            <a:avLst/>
          </a:prstGeom>
        </p:spPr>
      </p:pic>
      <p:pic>
        <p:nvPicPr>
          <p:cNvPr id="10" name="图片 9">
            <a:extLst>
              <a:ext uri="{FF2B5EF4-FFF2-40B4-BE49-F238E27FC236}">
                <a16:creationId xmlns:a16="http://schemas.microsoft.com/office/drawing/2014/main" id="{CDC83039-1513-417F-AD1A-A9DF394BDA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8421" y="2852709"/>
            <a:ext cx="4144801" cy="3315841"/>
          </a:xfrm>
          <a:prstGeom prst="rect">
            <a:avLst/>
          </a:prstGeom>
        </p:spPr>
      </p:pic>
      <p:sp>
        <p:nvSpPr>
          <p:cNvPr id="11" name="箭头: 右 10">
            <a:extLst>
              <a:ext uri="{FF2B5EF4-FFF2-40B4-BE49-F238E27FC236}">
                <a16:creationId xmlns:a16="http://schemas.microsoft.com/office/drawing/2014/main" id="{7C7F2290-C5BF-473B-A605-D976E579005B}"/>
              </a:ext>
            </a:extLst>
          </p:cNvPr>
          <p:cNvSpPr/>
          <p:nvPr/>
        </p:nvSpPr>
        <p:spPr>
          <a:xfrm>
            <a:off x="5600928" y="4637706"/>
            <a:ext cx="990144" cy="328527"/>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B161E204-B158-4E3A-BA8B-6219362E06EB}"/>
              </a:ext>
            </a:extLst>
          </p:cNvPr>
          <p:cNvSpPr txBox="1"/>
          <p:nvPr/>
        </p:nvSpPr>
        <p:spPr>
          <a:xfrm>
            <a:off x="1078778" y="1242926"/>
            <a:ext cx="7380791" cy="1200329"/>
          </a:xfrm>
          <a:prstGeom prst="rect">
            <a:avLst/>
          </a:prstGeom>
          <a:noFill/>
        </p:spPr>
        <p:txBody>
          <a:bodyPr wrap="square" rtlCol="0">
            <a:spAutoFit/>
          </a:bodyPr>
          <a:lstStyle/>
          <a:p>
            <a:r>
              <a:rPr lang="en-US" altLang="zh-CN" dirty="0"/>
              <a:t>Filling missing regions in an image with </a:t>
            </a:r>
            <a:r>
              <a:rPr lang="en-US" altLang="zh-CN" b="1" dirty="0">
                <a:solidFill>
                  <a:srgbClr val="002060"/>
                </a:solidFill>
              </a:rPr>
              <a:t>realistic</a:t>
            </a:r>
            <a:r>
              <a:rPr lang="en-US" altLang="zh-CN" dirty="0"/>
              <a:t> and </a:t>
            </a:r>
            <a:r>
              <a:rPr lang="en-US" altLang="zh-CN" b="1" dirty="0">
                <a:solidFill>
                  <a:srgbClr val="002060"/>
                </a:solidFill>
              </a:rPr>
              <a:t>consistent</a:t>
            </a:r>
            <a:r>
              <a:rPr lang="en-US" altLang="zh-CN" dirty="0"/>
              <a:t> content</a:t>
            </a:r>
          </a:p>
          <a:p>
            <a:endParaRPr lang="en-US" altLang="zh-CN" dirty="0"/>
          </a:p>
          <a:p>
            <a:pPr marL="285750" indent="-285750">
              <a:buFont typeface="Wingdings" panose="05000000000000000000" pitchFamily="2" charset="2"/>
              <a:buChar char="Ø"/>
            </a:pPr>
            <a:r>
              <a:rPr lang="en-US" altLang="zh-CN" dirty="0"/>
              <a:t>objects removal</a:t>
            </a:r>
          </a:p>
          <a:p>
            <a:pPr marL="285750" indent="-285750">
              <a:buFont typeface="Wingdings" panose="05000000000000000000" pitchFamily="2" charset="2"/>
              <a:buChar char="Ø"/>
            </a:pPr>
            <a:r>
              <a:rPr lang="en-US" altLang="zh-CN" dirty="0"/>
              <a:t>old photos restoration</a:t>
            </a:r>
            <a:endParaRPr lang="zh-CN" altLang="en-US" dirty="0"/>
          </a:p>
        </p:txBody>
      </p:sp>
    </p:spTree>
    <p:extLst>
      <p:ext uri="{BB962C8B-B14F-4D97-AF65-F5344CB8AC3E}">
        <p14:creationId xmlns:p14="http://schemas.microsoft.com/office/powerpoint/2010/main" val="1102000788"/>
      </p:ext>
    </p:extLst>
  </p:cSld>
  <p:clrMapOvr>
    <a:masterClrMapping/>
  </p:clrMapOvr>
  <mc:AlternateContent xmlns:mc="http://schemas.openxmlformats.org/markup-compatibility/2006" xmlns:p14="http://schemas.microsoft.com/office/powerpoint/2010/main">
    <mc:Choice Requires="p14">
      <p:transition spd="slow" p14:dur="2000" advTm="34867"/>
    </mc:Choice>
    <mc:Fallback xmlns="">
      <p:transition spd="slow" advTm="34867"/>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CD8D7-4FB8-E841-9A3F-3CA7CD3E3717}"/>
              </a:ext>
            </a:extLst>
          </p:cNvPr>
          <p:cNvSpPr>
            <a:spLocks noGrp="1"/>
          </p:cNvSpPr>
          <p:nvPr>
            <p:ph type="ctrTitle"/>
          </p:nvPr>
        </p:nvSpPr>
        <p:spPr>
          <a:xfrm>
            <a:off x="737753" y="1693718"/>
            <a:ext cx="11230841" cy="2525625"/>
          </a:xfrm>
        </p:spPr>
        <p:txBody>
          <a:bodyPr>
            <a:noAutofit/>
          </a:bodyPr>
          <a:lstStyle/>
          <a:p>
            <a:pPr>
              <a:lnSpc>
                <a:spcPct val="100000"/>
              </a:lnSpc>
            </a:pPr>
            <a:br>
              <a:rPr lang="en-US" sz="3600" dirty="0">
                <a:latin typeface="Helvetica Light" panose="020B0403020202020204" pitchFamily="34" charset="0"/>
                <a:hlinkClick r:id="rId3"/>
              </a:rPr>
            </a:br>
            <a:r>
              <a:rPr lang="en-US" b="1" dirty="0">
                <a:latin typeface="Helvetica Light" panose="020B0403020202020204" pitchFamily="34" charset="0"/>
              </a:rPr>
              <a:t>Thank you!</a:t>
            </a:r>
            <a:br>
              <a:rPr lang="en-US" sz="3800" dirty="0">
                <a:latin typeface="Helvetica Light" panose="020B0403020202020204" pitchFamily="34" charset="0"/>
              </a:rPr>
            </a:br>
            <a:br>
              <a:rPr lang="en-US" sz="3600" dirty="0">
                <a:latin typeface="Helvetica Light" panose="020B0403020202020204" pitchFamily="34" charset="0"/>
              </a:rPr>
            </a:br>
            <a:r>
              <a:rPr lang="en-US" sz="2800" i="1" dirty="0">
                <a:latin typeface="Helvetica Light" panose="020B0403020202020204" pitchFamily="34" charset="0"/>
              </a:rPr>
              <a:t>project page:  </a:t>
            </a:r>
            <a:r>
              <a:rPr lang="en-US" altLang="zh-CN" sz="2800" i="1" dirty="0">
                <a:hlinkClick r:id="rId4"/>
              </a:rPr>
              <a:t>https://tengfei-wang.github.io/EII/index.html</a:t>
            </a:r>
            <a:endParaRPr lang="en-US" sz="3000" i="1" dirty="0">
              <a:latin typeface="Helvetica Light" panose="020B0403020202020204" pitchFamily="34" charset="0"/>
            </a:endParaRPr>
          </a:p>
        </p:txBody>
      </p:sp>
    </p:spTree>
    <p:extLst>
      <p:ext uri="{BB962C8B-B14F-4D97-AF65-F5344CB8AC3E}">
        <p14:creationId xmlns:p14="http://schemas.microsoft.com/office/powerpoint/2010/main" val="1796595945"/>
      </p:ext>
    </p:extLst>
  </p:cSld>
  <p:clrMapOvr>
    <a:masterClrMapping/>
  </p:clrMapOvr>
  <mc:AlternateContent xmlns:mc="http://schemas.openxmlformats.org/markup-compatibility/2006" xmlns:p14="http://schemas.microsoft.com/office/powerpoint/2010/main">
    <mc:Choice Requires="p14">
      <p:transition p14:dur="0" advTm="5346"/>
    </mc:Choice>
    <mc:Fallback xmlns="">
      <p:transition advTm="5346"/>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AD2318E-23C3-41AC-8905-1ED1982BB839}"/>
              </a:ext>
            </a:extLst>
          </p:cNvPr>
          <p:cNvSpPr txBox="1"/>
          <p:nvPr/>
        </p:nvSpPr>
        <p:spPr>
          <a:xfrm>
            <a:off x="164261" y="349640"/>
            <a:ext cx="8454095" cy="707886"/>
          </a:xfrm>
          <a:prstGeom prst="rect">
            <a:avLst/>
          </a:prstGeom>
          <a:noFill/>
        </p:spPr>
        <p:txBody>
          <a:bodyPr wrap="square" rtlCol="0">
            <a:spAutoFit/>
          </a:bodyPr>
          <a:lstStyle/>
          <a:p>
            <a:r>
              <a:rPr lang="en-US" altLang="zh-CN" sz="4000" b="1" dirty="0">
                <a:solidFill>
                  <a:srgbClr val="C00000"/>
                </a:solidFill>
                <a:latin typeface="+mj-ea"/>
                <a:ea typeface="+mj-ea"/>
              </a:rPr>
              <a:t>Are previous methods good enough?</a:t>
            </a:r>
            <a:endParaRPr lang="zh-CN" altLang="en-US" sz="4000" b="1" dirty="0">
              <a:solidFill>
                <a:srgbClr val="C00000"/>
              </a:solidFill>
              <a:latin typeface="+mj-ea"/>
              <a:ea typeface="+mj-ea"/>
            </a:endParaRPr>
          </a:p>
        </p:txBody>
      </p:sp>
      <p:pic>
        <p:nvPicPr>
          <p:cNvPr id="4" name="图片 3">
            <a:extLst>
              <a:ext uri="{FF2B5EF4-FFF2-40B4-BE49-F238E27FC236}">
                <a16:creationId xmlns:a16="http://schemas.microsoft.com/office/drawing/2014/main" id="{29EACD1D-D567-4109-A11F-8CC75C938ED0}"/>
              </a:ext>
            </a:extLst>
          </p:cNvPr>
          <p:cNvPicPr>
            <a:picLocks noChangeAspect="1"/>
          </p:cNvPicPr>
          <p:nvPr/>
        </p:nvPicPr>
        <p:blipFill>
          <a:blip r:embed="rId3"/>
          <a:stretch>
            <a:fillRect/>
          </a:stretch>
        </p:blipFill>
        <p:spPr>
          <a:xfrm>
            <a:off x="1964562" y="1917416"/>
            <a:ext cx="2250831" cy="1807617"/>
          </a:xfrm>
          <a:prstGeom prst="rect">
            <a:avLst/>
          </a:prstGeom>
        </p:spPr>
      </p:pic>
      <p:pic>
        <p:nvPicPr>
          <p:cNvPr id="6" name="图片 5">
            <a:extLst>
              <a:ext uri="{FF2B5EF4-FFF2-40B4-BE49-F238E27FC236}">
                <a16:creationId xmlns:a16="http://schemas.microsoft.com/office/drawing/2014/main" id="{0FE6BCE2-9A92-4D59-AC3D-BDE6930CC403}"/>
              </a:ext>
            </a:extLst>
          </p:cNvPr>
          <p:cNvPicPr>
            <a:picLocks noChangeAspect="1"/>
          </p:cNvPicPr>
          <p:nvPr/>
        </p:nvPicPr>
        <p:blipFill>
          <a:blip r:embed="rId4"/>
          <a:stretch>
            <a:fillRect/>
          </a:stretch>
        </p:blipFill>
        <p:spPr>
          <a:xfrm>
            <a:off x="4735140" y="1917416"/>
            <a:ext cx="2250831" cy="1807617"/>
          </a:xfrm>
          <a:prstGeom prst="rect">
            <a:avLst/>
          </a:prstGeom>
        </p:spPr>
      </p:pic>
      <p:pic>
        <p:nvPicPr>
          <p:cNvPr id="10" name="图片 9">
            <a:extLst>
              <a:ext uri="{FF2B5EF4-FFF2-40B4-BE49-F238E27FC236}">
                <a16:creationId xmlns:a16="http://schemas.microsoft.com/office/drawing/2014/main" id="{53FFFF89-23E1-4F5E-8F28-C1C1F22AE89D}"/>
              </a:ext>
            </a:extLst>
          </p:cNvPr>
          <p:cNvPicPr>
            <a:picLocks noChangeAspect="1"/>
          </p:cNvPicPr>
          <p:nvPr/>
        </p:nvPicPr>
        <p:blipFill>
          <a:blip r:embed="rId5"/>
          <a:stretch>
            <a:fillRect/>
          </a:stretch>
        </p:blipFill>
        <p:spPr>
          <a:xfrm>
            <a:off x="1964561" y="4441598"/>
            <a:ext cx="2250831" cy="1807617"/>
          </a:xfrm>
          <a:prstGeom prst="rect">
            <a:avLst/>
          </a:prstGeom>
        </p:spPr>
      </p:pic>
      <p:pic>
        <p:nvPicPr>
          <p:cNvPr id="12" name="图片 11">
            <a:extLst>
              <a:ext uri="{FF2B5EF4-FFF2-40B4-BE49-F238E27FC236}">
                <a16:creationId xmlns:a16="http://schemas.microsoft.com/office/drawing/2014/main" id="{AF718C88-8FC6-4B8F-B639-312C758F4250}"/>
              </a:ext>
            </a:extLst>
          </p:cNvPr>
          <p:cNvPicPr>
            <a:picLocks noChangeAspect="1"/>
          </p:cNvPicPr>
          <p:nvPr/>
        </p:nvPicPr>
        <p:blipFill>
          <a:blip r:embed="rId6"/>
          <a:stretch>
            <a:fillRect/>
          </a:stretch>
        </p:blipFill>
        <p:spPr>
          <a:xfrm>
            <a:off x="4735140" y="4441598"/>
            <a:ext cx="2250831" cy="1807617"/>
          </a:xfrm>
          <a:prstGeom prst="rect">
            <a:avLst/>
          </a:prstGeom>
        </p:spPr>
      </p:pic>
      <p:sp>
        <p:nvSpPr>
          <p:cNvPr id="15" name="文本框 14">
            <a:extLst>
              <a:ext uri="{FF2B5EF4-FFF2-40B4-BE49-F238E27FC236}">
                <a16:creationId xmlns:a16="http://schemas.microsoft.com/office/drawing/2014/main" id="{7BD5F750-AC77-4C21-B4D6-29BE82101455}"/>
              </a:ext>
            </a:extLst>
          </p:cNvPr>
          <p:cNvSpPr txBox="1"/>
          <p:nvPr/>
        </p:nvSpPr>
        <p:spPr>
          <a:xfrm>
            <a:off x="2666543" y="3738460"/>
            <a:ext cx="1314108" cy="369332"/>
          </a:xfrm>
          <a:prstGeom prst="rect">
            <a:avLst/>
          </a:prstGeom>
          <a:noFill/>
        </p:spPr>
        <p:txBody>
          <a:bodyPr wrap="square" rtlCol="0">
            <a:spAutoFit/>
          </a:bodyPr>
          <a:lstStyle/>
          <a:p>
            <a:r>
              <a:rPr lang="en-US" altLang="zh-CN" dirty="0"/>
              <a:t>Input </a:t>
            </a:r>
            <a:endParaRPr lang="zh-CN" altLang="en-US" dirty="0"/>
          </a:p>
        </p:txBody>
      </p:sp>
      <p:sp>
        <p:nvSpPr>
          <p:cNvPr id="16" name="文本框 15">
            <a:extLst>
              <a:ext uri="{FF2B5EF4-FFF2-40B4-BE49-F238E27FC236}">
                <a16:creationId xmlns:a16="http://schemas.microsoft.com/office/drawing/2014/main" id="{2F8723CD-EB6D-46FD-BB9B-3B44C4993197}"/>
              </a:ext>
            </a:extLst>
          </p:cNvPr>
          <p:cNvSpPr txBox="1"/>
          <p:nvPr/>
        </p:nvSpPr>
        <p:spPr>
          <a:xfrm>
            <a:off x="2666543" y="6249215"/>
            <a:ext cx="1314108" cy="369332"/>
          </a:xfrm>
          <a:prstGeom prst="rect">
            <a:avLst/>
          </a:prstGeom>
          <a:noFill/>
        </p:spPr>
        <p:txBody>
          <a:bodyPr wrap="square" rtlCol="0">
            <a:spAutoFit/>
          </a:bodyPr>
          <a:lstStyle/>
          <a:p>
            <a:r>
              <a:rPr lang="en-US" altLang="zh-CN" dirty="0"/>
              <a:t>Input </a:t>
            </a:r>
            <a:endParaRPr lang="zh-CN" altLang="en-US" dirty="0"/>
          </a:p>
        </p:txBody>
      </p:sp>
      <p:sp>
        <p:nvSpPr>
          <p:cNvPr id="17" name="文本框 16">
            <a:extLst>
              <a:ext uri="{FF2B5EF4-FFF2-40B4-BE49-F238E27FC236}">
                <a16:creationId xmlns:a16="http://schemas.microsoft.com/office/drawing/2014/main" id="{C06CD9A0-2A27-4537-9D8E-6616FCD08BA4}"/>
              </a:ext>
            </a:extLst>
          </p:cNvPr>
          <p:cNvSpPr txBox="1"/>
          <p:nvPr/>
        </p:nvSpPr>
        <p:spPr>
          <a:xfrm>
            <a:off x="5529291" y="3738460"/>
            <a:ext cx="1314108" cy="369332"/>
          </a:xfrm>
          <a:prstGeom prst="rect">
            <a:avLst/>
          </a:prstGeom>
          <a:noFill/>
        </p:spPr>
        <p:txBody>
          <a:bodyPr wrap="square" rtlCol="0">
            <a:spAutoFit/>
          </a:bodyPr>
          <a:lstStyle/>
          <a:p>
            <a:r>
              <a:rPr lang="en-US" altLang="zh-CN" dirty="0"/>
              <a:t>GC </a:t>
            </a:r>
            <a:endParaRPr lang="zh-CN" altLang="en-US" dirty="0"/>
          </a:p>
        </p:txBody>
      </p:sp>
      <p:sp>
        <p:nvSpPr>
          <p:cNvPr id="18" name="文本框 17">
            <a:extLst>
              <a:ext uri="{FF2B5EF4-FFF2-40B4-BE49-F238E27FC236}">
                <a16:creationId xmlns:a16="http://schemas.microsoft.com/office/drawing/2014/main" id="{321D7CA6-7FAA-4447-97E4-4DAF69A841FA}"/>
              </a:ext>
            </a:extLst>
          </p:cNvPr>
          <p:cNvSpPr txBox="1"/>
          <p:nvPr/>
        </p:nvSpPr>
        <p:spPr>
          <a:xfrm>
            <a:off x="5657964" y="6249215"/>
            <a:ext cx="1314108" cy="369332"/>
          </a:xfrm>
          <a:prstGeom prst="rect">
            <a:avLst/>
          </a:prstGeom>
          <a:noFill/>
        </p:spPr>
        <p:txBody>
          <a:bodyPr wrap="square" rtlCol="0">
            <a:spAutoFit/>
          </a:bodyPr>
          <a:lstStyle/>
          <a:p>
            <a:r>
              <a:rPr lang="en-US" altLang="zh-CN" dirty="0"/>
              <a:t>EC </a:t>
            </a:r>
            <a:endParaRPr lang="zh-CN" altLang="en-US" dirty="0"/>
          </a:p>
        </p:txBody>
      </p:sp>
      <p:sp>
        <p:nvSpPr>
          <p:cNvPr id="21" name="文本框 20">
            <a:extLst>
              <a:ext uri="{FF2B5EF4-FFF2-40B4-BE49-F238E27FC236}">
                <a16:creationId xmlns:a16="http://schemas.microsoft.com/office/drawing/2014/main" id="{A892CE80-3A66-443A-ADC9-6D7BC681C358}"/>
              </a:ext>
            </a:extLst>
          </p:cNvPr>
          <p:cNvSpPr txBox="1"/>
          <p:nvPr/>
        </p:nvSpPr>
        <p:spPr>
          <a:xfrm>
            <a:off x="4391309" y="1317250"/>
            <a:ext cx="2666545" cy="461665"/>
          </a:xfrm>
          <a:prstGeom prst="rect">
            <a:avLst/>
          </a:prstGeom>
          <a:noFill/>
        </p:spPr>
        <p:txBody>
          <a:bodyPr wrap="square" rtlCol="0">
            <a:spAutoFit/>
          </a:bodyPr>
          <a:lstStyle/>
          <a:p>
            <a:r>
              <a:rPr lang="en-US" altLang="zh-CN" sz="2400" b="1" dirty="0">
                <a:solidFill>
                  <a:srgbClr val="002060"/>
                </a:solidFill>
              </a:rPr>
              <a:t>inconsistent color</a:t>
            </a:r>
            <a:endParaRPr lang="zh-CN" altLang="en-US" sz="2400" b="1" dirty="0">
              <a:solidFill>
                <a:srgbClr val="002060"/>
              </a:solidFill>
            </a:endParaRPr>
          </a:p>
        </p:txBody>
      </p:sp>
      <p:sp>
        <p:nvSpPr>
          <p:cNvPr id="23" name="文本框 22">
            <a:extLst>
              <a:ext uri="{FF2B5EF4-FFF2-40B4-BE49-F238E27FC236}">
                <a16:creationId xmlns:a16="http://schemas.microsoft.com/office/drawing/2014/main" id="{6E92B6E9-55FA-4841-A739-0F13A5C49263}"/>
              </a:ext>
            </a:extLst>
          </p:cNvPr>
          <p:cNvSpPr txBox="1"/>
          <p:nvPr/>
        </p:nvSpPr>
        <p:spPr>
          <a:xfrm rot="16200000">
            <a:off x="-343430" y="3921496"/>
            <a:ext cx="3639348" cy="369332"/>
          </a:xfrm>
          <a:prstGeom prst="rect">
            <a:avLst/>
          </a:prstGeom>
          <a:noFill/>
        </p:spPr>
        <p:txBody>
          <a:bodyPr wrap="square" rtlCol="0">
            <a:spAutoFit/>
          </a:bodyPr>
          <a:lstStyle/>
          <a:p>
            <a:r>
              <a:rPr lang="en-US" altLang="zh-CN" b="1" dirty="0">
                <a:solidFill>
                  <a:srgbClr val="002060"/>
                </a:solidFill>
              </a:rPr>
              <a:t>Learning from diverse images</a:t>
            </a:r>
            <a:endParaRPr lang="zh-CN" altLang="en-US" b="1" dirty="0">
              <a:solidFill>
                <a:srgbClr val="002060"/>
              </a:solidFill>
            </a:endParaRPr>
          </a:p>
        </p:txBody>
      </p:sp>
    </p:spTree>
    <p:extLst>
      <p:ext uri="{BB962C8B-B14F-4D97-AF65-F5344CB8AC3E}">
        <p14:creationId xmlns:p14="http://schemas.microsoft.com/office/powerpoint/2010/main" val="2823711160"/>
      </p:ext>
    </p:extLst>
  </p:cSld>
  <p:clrMapOvr>
    <a:masterClrMapping/>
  </p:clrMapOvr>
  <mc:AlternateContent xmlns:mc="http://schemas.openxmlformats.org/markup-compatibility/2006" xmlns:p14="http://schemas.microsoft.com/office/powerpoint/2010/main">
    <mc:Choice Requires="p14">
      <p:transition spd="slow" p14:dur="2000" advTm="37527"/>
    </mc:Choice>
    <mc:Fallback xmlns="">
      <p:transition spd="slow" advTm="37527"/>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AD2318E-23C3-41AC-8905-1ED1982BB839}"/>
              </a:ext>
            </a:extLst>
          </p:cNvPr>
          <p:cNvSpPr txBox="1"/>
          <p:nvPr/>
        </p:nvSpPr>
        <p:spPr>
          <a:xfrm>
            <a:off x="164261" y="349640"/>
            <a:ext cx="8454095" cy="707886"/>
          </a:xfrm>
          <a:prstGeom prst="rect">
            <a:avLst/>
          </a:prstGeom>
          <a:noFill/>
        </p:spPr>
        <p:txBody>
          <a:bodyPr wrap="square" rtlCol="0">
            <a:spAutoFit/>
          </a:bodyPr>
          <a:lstStyle/>
          <a:p>
            <a:r>
              <a:rPr lang="en-US" altLang="zh-CN" sz="4000" b="1" dirty="0">
                <a:solidFill>
                  <a:srgbClr val="C00000"/>
                </a:solidFill>
                <a:latin typeface="+mj-ea"/>
                <a:ea typeface="+mj-ea"/>
              </a:rPr>
              <a:t>Are previous methods good enough?</a:t>
            </a:r>
            <a:endParaRPr lang="zh-CN" altLang="en-US" sz="4000" b="1" dirty="0">
              <a:solidFill>
                <a:srgbClr val="C00000"/>
              </a:solidFill>
              <a:latin typeface="+mj-ea"/>
              <a:ea typeface="+mj-ea"/>
            </a:endParaRPr>
          </a:p>
        </p:txBody>
      </p:sp>
      <p:pic>
        <p:nvPicPr>
          <p:cNvPr id="4" name="图片 3">
            <a:extLst>
              <a:ext uri="{FF2B5EF4-FFF2-40B4-BE49-F238E27FC236}">
                <a16:creationId xmlns:a16="http://schemas.microsoft.com/office/drawing/2014/main" id="{29EACD1D-D567-4109-A11F-8CC75C938ED0}"/>
              </a:ext>
            </a:extLst>
          </p:cNvPr>
          <p:cNvPicPr>
            <a:picLocks noChangeAspect="1"/>
          </p:cNvPicPr>
          <p:nvPr/>
        </p:nvPicPr>
        <p:blipFill>
          <a:blip r:embed="rId4"/>
          <a:stretch>
            <a:fillRect/>
          </a:stretch>
        </p:blipFill>
        <p:spPr>
          <a:xfrm>
            <a:off x="1964562" y="1917416"/>
            <a:ext cx="2250831" cy="1807617"/>
          </a:xfrm>
          <a:prstGeom prst="rect">
            <a:avLst/>
          </a:prstGeom>
        </p:spPr>
      </p:pic>
      <p:pic>
        <p:nvPicPr>
          <p:cNvPr id="6" name="图片 5">
            <a:extLst>
              <a:ext uri="{FF2B5EF4-FFF2-40B4-BE49-F238E27FC236}">
                <a16:creationId xmlns:a16="http://schemas.microsoft.com/office/drawing/2014/main" id="{0FE6BCE2-9A92-4D59-AC3D-BDE6930CC403}"/>
              </a:ext>
            </a:extLst>
          </p:cNvPr>
          <p:cNvPicPr>
            <a:picLocks noChangeAspect="1"/>
          </p:cNvPicPr>
          <p:nvPr/>
        </p:nvPicPr>
        <p:blipFill>
          <a:blip r:embed="rId5"/>
          <a:stretch>
            <a:fillRect/>
          </a:stretch>
        </p:blipFill>
        <p:spPr>
          <a:xfrm>
            <a:off x="4735140" y="1917416"/>
            <a:ext cx="2250831" cy="1807617"/>
          </a:xfrm>
          <a:prstGeom prst="rect">
            <a:avLst/>
          </a:prstGeom>
        </p:spPr>
      </p:pic>
      <p:pic>
        <p:nvPicPr>
          <p:cNvPr id="8" name="图片 7">
            <a:extLst>
              <a:ext uri="{FF2B5EF4-FFF2-40B4-BE49-F238E27FC236}">
                <a16:creationId xmlns:a16="http://schemas.microsoft.com/office/drawing/2014/main" id="{2D202491-3849-47E5-BDDC-D57E024300F3}"/>
              </a:ext>
            </a:extLst>
          </p:cNvPr>
          <p:cNvPicPr>
            <a:picLocks noChangeAspect="1"/>
          </p:cNvPicPr>
          <p:nvPr/>
        </p:nvPicPr>
        <p:blipFill>
          <a:blip r:embed="rId6"/>
          <a:stretch>
            <a:fillRect/>
          </a:stretch>
        </p:blipFill>
        <p:spPr>
          <a:xfrm>
            <a:off x="8211352" y="1917415"/>
            <a:ext cx="2250831" cy="1807617"/>
          </a:xfrm>
          <a:prstGeom prst="rect">
            <a:avLst/>
          </a:prstGeom>
        </p:spPr>
      </p:pic>
      <p:pic>
        <p:nvPicPr>
          <p:cNvPr id="10" name="图片 9">
            <a:extLst>
              <a:ext uri="{FF2B5EF4-FFF2-40B4-BE49-F238E27FC236}">
                <a16:creationId xmlns:a16="http://schemas.microsoft.com/office/drawing/2014/main" id="{53FFFF89-23E1-4F5E-8F28-C1C1F22AE89D}"/>
              </a:ext>
            </a:extLst>
          </p:cNvPr>
          <p:cNvPicPr>
            <a:picLocks noChangeAspect="1"/>
          </p:cNvPicPr>
          <p:nvPr/>
        </p:nvPicPr>
        <p:blipFill>
          <a:blip r:embed="rId7"/>
          <a:stretch>
            <a:fillRect/>
          </a:stretch>
        </p:blipFill>
        <p:spPr>
          <a:xfrm>
            <a:off x="1964561" y="4441598"/>
            <a:ext cx="2250831" cy="1807617"/>
          </a:xfrm>
          <a:prstGeom prst="rect">
            <a:avLst/>
          </a:prstGeom>
        </p:spPr>
      </p:pic>
      <p:pic>
        <p:nvPicPr>
          <p:cNvPr id="12" name="图片 11">
            <a:extLst>
              <a:ext uri="{FF2B5EF4-FFF2-40B4-BE49-F238E27FC236}">
                <a16:creationId xmlns:a16="http://schemas.microsoft.com/office/drawing/2014/main" id="{AF718C88-8FC6-4B8F-B639-312C758F4250}"/>
              </a:ext>
            </a:extLst>
          </p:cNvPr>
          <p:cNvPicPr>
            <a:picLocks noChangeAspect="1"/>
          </p:cNvPicPr>
          <p:nvPr/>
        </p:nvPicPr>
        <p:blipFill>
          <a:blip r:embed="rId8"/>
          <a:stretch>
            <a:fillRect/>
          </a:stretch>
        </p:blipFill>
        <p:spPr>
          <a:xfrm>
            <a:off x="4735140" y="4441598"/>
            <a:ext cx="2250831" cy="1807617"/>
          </a:xfrm>
          <a:prstGeom prst="rect">
            <a:avLst/>
          </a:prstGeom>
        </p:spPr>
      </p:pic>
      <p:pic>
        <p:nvPicPr>
          <p:cNvPr id="14" name="图片 13">
            <a:extLst>
              <a:ext uri="{FF2B5EF4-FFF2-40B4-BE49-F238E27FC236}">
                <a16:creationId xmlns:a16="http://schemas.microsoft.com/office/drawing/2014/main" id="{9CDB68AC-687E-4902-8BB0-A759F5B0DDE1}"/>
              </a:ext>
            </a:extLst>
          </p:cNvPr>
          <p:cNvPicPr>
            <a:picLocks noChangeAspect="1"/>
          </p:cNvPicPr>
          <p:nvPr/>
        </p:nvPicPr>
        <p:blipFill>
          <a:blip r:embed="rId9"/>
          <a:stretch>
            <a:fillRect/>
          </a:stretch>
        </p:blipFill>
        <p:spPr>
          <a:xfrm>
            <a:off x="8211351" y="4441598"/>
            <a:ext cx="2250831" cy="1807617"/>
          </a:xfrm>
          <a:prstGeom prst="rect">
            <a:avLst/>
          </a:prstGeom>
        </p:spPr>
      </p:pic>
      <p:sp>
        <p:nvSpPr>
          <p:cNvPr id="15" name="文本框 14">
            <a:extLst>
              <a:ext uri="{FF2B5EF4-FFF2-40B4-BE49-F238E27FC236}">
                <a16:creationId xmlns:a16="http://schemas.microsoft.com/office/drawing/2014/main" id="{7BD5F750-AC77-4C21-B4D6-29BE82101455}"/>
              </a:ext>
            </a:extLst>
          </p:cNvPr>
          <p:cNvSpPr txBox="1"/>
          <p:nvPr/>
        </p:nvSpPr>
        <p:spPr>
          <a:xfrm>
            <a:off x="2666543" y="3738460"/>
            <a:ext cx="1314108" cy="369332"/>
          </a:xfrm>
          <a:prstGeom prst="rect">
            <a:avLst/>
          </a:prstGeom>
          <a:noFill/>
        </p:spPr>
        <p:txBody>
          <a:bodyPr wrap="square" rtlCol="0">
            <a:spAutoFit/>
          </a:bodyPr>
          <a:lstStyle/>
          <a:p>
            <a:r>
              <a:rPr lang="en-US" altLang="zh-CN" dirty="0"/>
              <a:t>Input </a:t>
            </a:r>
            <a:endParaRPr lang="zh-CN" altLang="en-US" dirty="0"/>
          </a:p>
        </p:txBody>
      </p:sp>
      <p:sp>
        <p:nvSpPr>
          <p:cNvPr id="16" name="文本框 15">
            <a:extLst>
              <a:ext uri="{FF2B5EF4-FFF2-40B4-BE49-F238E27FC236}">
                <a16:creationId xmlns:a16="http://schemas.microsoft.com/office/drawing/2014/main" id="{2F8723CD-EB6D-46FD-BB9B-3B44C4993197}"/>
              </a:ext>
            </a:extLst>
          </p:cNvPr>
          <p:cNvSpPr txBox="1"/>
          <p:nvPr/>
        </p:nvSpPr>
        <p:spPr>
          <a:xfrm>
            <a:off x="2666543" y="6249215"/>
            <a:ext cx="1314108" cy="369332"/>
          </a:xfrm>
          <a:prstGeom prst="rect">
            <a:avLst/>
          </a:prstGeom>
          <a:noFill/>
        </p:spPr>
        <p:txBody>
          <a:bodyPr wrap="square" rtlCol="0">
            <a:spAutoFit/>
          </a:bodyPr>
          <a:lstStyle/>
          <a:p>
            <a:r>
              <a:rPr lang="en-US" altLang="zh-CN" dirty="0"/>
              <a:t>Input </a:t>
            </a:r>
            <a:endParaRPr lang="zh-CN" altLang="en-US" dirty="0"/>
          </a:p>
        </p:txBody>
      </p:sp>
      <p:sp>
        <p:nvSpPr>
          <p:cNvPr id="17" name="文本框 16">
            <a:extLst>
              <a:ext uri="{FF2B5EF4-FFF2-40B4-BE49-F238E27FC236}">
                <a16:creationId xmlns:a16="http://schemas.microsoft.com/office/drawing/2014/main" id="{C06CD9A0-2A27-4537-9D8E-6616FCD08BA4}"/>
              </a:ext>
            </a:extLst>
          </p:cNvPr>
          <p:cNvSpPr txBox="1"/>
          <p:nvPr/>
        </p:nvSpPr>
        <p:spPr>
          <a:xfrm>
            <a:off x="5529291" y="3738460"/>
            <a:ext cx="1314108" cy="369332"/>
          </a:xfrm>
          <a:prstGeom prst="rect">
            <a:avLst/>
          </a:prstGeom>
          <a:noFill/>
        </p:spPr>
        <p:txBody>
          <a:bodyPr wrap="square" rtlCol="0">
            <a:spAutoFit/>
          </a:bodyPr>
          <a:lstStyle/>
          <a:p>
            <a:r>
              <a:rPr lang="en-US" altLang="zh-CN" dirty="0"/>
              <a:t>GC </a:t>
            </a:r>
            <a:endParaRPr lang="zh-CN" altLang="en-US" dirty="0"/>
          </a:p>
        </p:txBody>
      </p:sp>
      <p:sp>
        <p:nvSpPr>
          <p:cNvPr id="18" name="文本框 17">
            <a:extLst>
              <a:ext uri="{FF2B5EF4-FFF2-40B4-BE49-F238E27FC236}">
                <a16:creationId xmlns:a16="http://schemas.microsoft.com/office/drawing/2014/main" id="{321D7CA6-7FAA-4447-97E4-4DAF69A841FA}"/>
              </a:ext>
            </a:extLst>
          </p:cNvPr>
          <p:cNvSpPr txBox="1"/>
          <p:nvPr/>
        </p:nvSpPr>
        <p:spPr>
          <a:xfrm>
            <a:off x="5657964" y="6249215"/>
            <a:ext cx="1314108" cy="369332"/>
          </a:xfrm>
          <a:prstGeom prst="rect">
            <a:avLst/>
          </a:prstGeom>
          <a:noFill/>
        </p:spPr>
        <p:txBody>
          <a:bodyPr wrap="square" rtlCol="0">
            <a:spAutoFit/>
          </a:bodyPr>
          <a:lstStyle/>
          <a:p>
            <a:r>
              <a:rPr lang="en-US" altLang="zh-CN" dirty="0"/>
              <a:t>EC </a:t>
            </a:r>
            <a:endParaRPr lang="zh-CN" altLang="en-US" dirty="0"/>
          </a:p>
        </p:txBody>
      </p:sp>
      <p:sp>
        <p:nvSpPr>
          <p:cNvPr id="19" name="文本框 18">
            <a:extLst>
              <a:ext uri="{FF2B5EF4-FFF2-40B4-BE49-F238E27FC236}">
                <a16:creationId xmlns:a16="http://schemas.microsoft.com/office/drawing/2014/main" id="{B6597B8B-62BC-4E6A-AD6B-11B84ED7D587}"/>
              </a:ext>
            </a:extLst>
          </p:cNvPr>
          <p:cNvSpPr txBox="1"/>
          <p:nvPr/>
        </p:nvSpPr>
        <p:spPr>
          <a:xfrm>
            <a:off x="8485334" y="3736830"/>
            <a:ext cx="1976848" cy="369332"/>
          </a:xfrm>
          <a:prstGeom prst="rect">
            <a:avLst/>
          </a:prstGeom>
          <a:noFill/>
        </p:spPr>
        <p:txBody>
          <a:bodyPr wrap="square" rtlCol="0">
            <a:spAutoFit/>
          </a:bodyPr>
          <a:lstStyle/>
          <a:p>
            <a:r>
              <a:rPr lang="en-US" altLang="zh-CN" dirty="0"/>
              <a:t>Ours (re-colored) </a:t>
            </a:r>
            <a:endParaRPr lang="zh-CN" altLang="en-US" dirty="0"/>
          </a:p>
        </p:txBody>
      </p:sp>
      <p:sp>
        <p:nvSpPr>
          <p:cNvPr id="20" name="文本框 19">
            <a:extLst>
              <a:ext uri="{FF2B5EF4-FFF2-40B4-BE49-F238E27FC236}">
                <a16:creationId xmlns:a16="http://schemas.microsoft.com/office/drawing/2014/main" id="{3DE5BEAA-DE73-4FA8-BA80-1D7B2A0CF964}"/>
              </a:ext>
            </a:extLst>
          </p:cNvPr>
          <p:cNvSpPr txBox="1"/>
          <p:nvPr/>
        </p:nvSpPr>
        <p:spPr>
          <a:xfrm>
            <a:off x="8485334" y="6249215"/>
            <a:ext cx="1976848" cy="369332"/>
          </a:xfrm>
          <a:prstGeom prst="rect">
            <a:avLst/>
          </a:prstGeom>
          <a:noFill/>
        </p:spPr>
        <p:txBody>
          <a:bodyPr wrap="square" rtlCol="0">
            <a:spAutoFit/>
          </a:bodyPr>
          <a:lstStyle/>
          <a:p>
            <a:r>
              <a:rPr lang="en-US" altLang="zh-CN" dirty="0"/>
              <a:t>Ours (re-colored) </a:t>
            </a:r>
            <a:endParaRPr lang="zh-CN" altLang="en-US" dirty="0"/>
          </a:p>
        </p:txBody>
      </p:sp>
      <p:sp>
        <p:nvSpPr>
          <p:cNvPr id="21" name="文本框 20">
            <a:extLst>
              <a:ext uri="{FF2B5EF4-FFF2-40B4-BE49-F238E27FC236}">
                <a16:creationId xmlns:a16="http://schemas.microsoft.com/office/drawing/2014/main" id="{A892CE80-3A66-443A-ADC9-6D7BC681C358}"/>
              </a:ext>
            </a:extLst>
          </p:cNvPr>
          <p:cNvSpPr txBox="1"/>
          <p:nvPr/>
        </p:nvSpPr>
        <p:spPr>
          <a:xfrm>
            <a:off x="4391309" y="1317250"/>
            <a:ext cx="2666545" cy="461665"/>
          </a:xfrm>
          <a:prstGeom prst="rect">
            <a:avLst/>
          </a:prstGeom>
          <a:noFill/>
        </p:spPr>
        <p:txBody>
          <a:bodyPr wrap="square" rtlCol="0">
            <a:spAutoFit/>
          </a:bodyPr>
          <a:lstStyle/>
          <a:p>
            <a:r>
              <a:rPr lang="en-US" altLang="zh-CN" sz="2400" b="1" dirty="0">
                <a:solidFill>
                  <a:srgbClr val="002060"/>
                </a:solidFill>
              </a:rPr>
              <a:t>inconsistent color</a:t>
            </a:r>
            <a:endParaRPr lang="zh-CN" altLang="en-US" sz="2400" b="1" dirty="0">
              <a:solidFill>
                <a:srgbClr val="002060"/>
              </a:solidFill>
            </a:endParaRPr>
          </a:p>
        </p:txBody>
      </p:sp>
      <p:sp>
        <p:nvSpPr>
          <p:cNvPr id="22" name="文本框 21">
            <a:extLst>
              <a:ext uri="{FF2B5EF4-FFF2-40B4-BE49-F238E27FC236}">
                <a16:creationId xmlns:a16="http://schemas.microsoft.com/office/drawing/2014/main" id="{CC8F53E6-705D-4203-B442-28B9E46BC50B}"/>
              </a:ext>
            </a:extLst>
          </p:cNvPr>
          <p:cNvSpPr txBox="1"/>
          <p:nvPr/>
        </p:nvSpPr>
        <p:spPr>
          <a:xfrm>
            <a:off x="8199488" y="1351146"/>
            <a:ext cx="2666545" cy="461665"/>
          </a:xfrm>
          <a:prstGeom prst="rect">
            <a:avLst/>
          </a:prstGeom>
          <a:noFill/>
        </p:spPr>
        <p:txBody>
          <a:bodyPr wrap="square" rtlCol="0">
            <a:spAutoFit/>
          </a:bodyPr>
          <a:lstStyle/>
          <a:p>
            <a:r>
              <a:rPr lang="en-US" altLang="zh-CN" sz="2400" b="1" dirty="0">
                <a:solidFill>
                  <a:srgbClr val="002060"/>
                </a:solidFill>
              </a:rPr>
              <a:t>consistent color</a:t>
            </a:r>
            <a:endParaRPr lang="zh-CN" altLang="en-US" sz="2400" b="1" dirty="0">
              <a:solidFill>
                <a:srgbClr val="002060"/>
              </a:solidFill>
            </a:endParaRPr>
          </a:p>
        </p:txBody>
      </p:sp>
      <p:sp>
        <p:nvSpPr>
          <p:cNvPr id="23" name="文本框 22">
            <a:extLst>
              <a:ext uri="{FF2B5EF4-FFF2-40B4-BE49-F238E27FC236}">
                <a16:creationId xmlns:a16="http://schemas.microsoft.com/office/drawing/2014/main" id="{6E92B6E9-55FA-4841-A739-0F13A5C49263}"/>
              </a:ext>
            </a:extLst>
          </p:cNvPr>
          <p:cNvSpPr txBox="1"/>
          <p:nvPr/>
        </p:nvSpPr>
        <p:spPr>
          <a:xfrm rot="16200000">
            <a:off x="-343430" y="3921496"/>
            <a:ext cx="3639348" cy="369332"/>
          </a:xfrm>
          <a:prstGeom prst="rect">
            <a:avLst/>
          </a:prstGeom>
          <a:noFill/>
        </p:spPr>
        <p:txBody>
          <a:bodyPr wrap="square" rtlCol="0">
            <a:spAutoFit/>
          </a:bodyPr>
          <a:lstStyle/>
          <a:p>
            <a:r>
              <a:rPr lang="en-US" altLang="zh-CN" b="1" dirty="0">
                <a:solidFill>
                  <a:srgbClr val="002060"/>
                </a:solidFill>
              </a:rPr>
              <a:t>Learning from diverse images</a:t>
            </a:r>
            <a:endParaRPr lang="zh-CN" altLang="en-US" b="1" dirty="0">
              <a:solidFill>
                <a:srgbClr val="002060"/>
              </a:solidFill>
            </a:endParaRPr>
          </a:p>
        </p:txBody>
      </p:sp>
      <p:sp>
        <p:nvSpPr>
          <p:cNvPr id="25" name="箭头: 右 24">
            <a:extLst>
              <a:ext uri="{FF2B5EF4-FFF2-40B4-BE49-F238E27FC236}">
                <a16:creationId xmlns:a16="http://schemas.microsoft.com/office/drawing/2014/main" id="{B56FD661-D8F9-42DF-8E28-6DFBA9D3F7D7}"/>
              </a:ext>
            </a:extLst>
          </p:cNvPr>
          <p:cNvSpPr/>
          <p:nvPr/>
        </p:nvSpPr>
        <p:spPr>
          <a:xfrm>
            <a:off x="7169804" y="5139316"/>
            <a:ext cx="857714" cy="328527"/>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箭头: 右 25">
            <a:extLst>
              <a:ext uri="{FF2B5EF4-FFF2-40B4-BE49-F238E27FC236}">
                <a16:creationId xmlns:a16="http://schemas.microsoft.com/office/drawing/2014/main" id="{53EFC44E-F1C4-4397-BC7A-20EB2E568EC1}"/>
              </a:ext>
            </a:extLst>
          </p:cNvPr>
          <p:cNvSpPr/>
          <p:nvPr/>
        </p:nvSpPr>
        <p:spPr>
          <a:xfrm>
            <a:off x="7169804" y="2725862"/>
            <a:ext cx="857714" cy="328527"/>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BFDD4F52-7310-4706-90BA-E084DE3814DF}"/>
              </a:ext>
            </a:extLst>
          </p:cNvPr>
          <p:cNvSpPr txBox="1"/>
          <p:nvPr/>
        </p:nvSpPr>
        <p:spPr>
          <a:xfrm rot="16200000">
            <a:off x="9080748" y="3846347"/>
            <a:ext cx="3639348" cy="369332"/>
          </a:xfrm>
          <a:prstGeom prst="rect">
            <a:avLst/>
          </a:prstGeom>
          <a:noFill/>
        </p:spPr>
        <p:txBody>
          <a:bodyPr wrap="square" rtlCol="0">
            <a:spAutoFit/>
          </a:bodyPr>
          <a:lstStyle/>
          <a:p>
            <a:r>
              <a:rPr lang="en-US" altLang="zh-CN" b="1" dirty="0">
                <a:solidFill>
                  <a:srgbClr val="002060"/>
                </a:solidFill>
              </a:rPr>
              <a:t>Learning from single image</a:t>
            </a:r>
            <a:endParaRPr lang="zh-CN" altLang="en-US" b="1" dirty="0">
              <a:solidFill>
                <a:srgbClr val="002060"/>
              </a:solidFill>
            </a:endParaRPr>
          </a:p>
        </p:txBody>
      </p:sp>
    </p:spTree>
    <p:custDataLst>
      <p:tags r:id="rId1"/>
    </p:custDataLst>
    <p:extLst>
      <p:ext uri="{BB962C8B-B14F-4D97-AF65-F5344CB8AC3E}">
        <p14:creationId xmlns:p14="http://schemas.microsoft.com/office/powerpoint/2010/main" val="455957077"/>
      </p:ext>
    </p:extLst>
  </p:cSld>
  <p:clrMapOvr>
    <a:masterClrMapping/>
  </p:clrMapOvr>
  <mc:AlternateContent xmlns:mc="http://schemas.openxmlformats.org/markup-compatibility/2006" xmlns:p14="http://schemas.microsoft.com/office/powerpoint/2010/main">
    <mc:Choice Requires="p14">
      <p:transition spd="slow" p14:dur="2000" advTm="15236"/>
    </mc:Choice>
    <mc:Fallback xmlns="">
      <p:transition spd="slow" advTm="15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D65D9E7-B820-4351-802B-EDFE4C8A9EC3}"/>
              </a:ext>
            </a:extLst>
          </p:cNvPr>
          <p:cNvSpPr/>
          <p:nvPr/>
        </p:nvSpPr>
        <p:spPr>
          <a:xfrm>
            <a:off x="1820939" y="3219857"/>
            <a:ext cx="1971161" cy="12429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925C56A4-E25E-40B4-BE69-9334BF1473DB}"/>
              </a:ext>
            </a:extLst>
          </p:cNvPr>
          <p:cNvSpPr txBox="1"/>
          <p:nvPr/>
        </p:nvSpPr>
        <p:spPr>
          <a:xfrm>
            <a:off x="83602" y="3620359"/>
            <a:ext cx="1165788" cy="523220"/>
          </a:xfrm>
          <a:prstGeom prst="rect">
            <a:avLst/>
          </a:prstGeom>
          <a:noFill/>
        </p:spPr>
        <p:txBody>
          <a:bodyPr wrap="square" rtlCol="0">
            <a:spAutoFit/>
          </a:bodyPr>
          <a:lstStyle/>
          <a:p>
            <a:r>
              <a:rPr lang="en-US" altLang="zh-CN" sz="2800" dirty="0"/>
              <a:t>input</a:t>
            </a:r>
            <a:endParaRPr lang="zh-CN" altLang="en-US" dirty="0"/>
          </a:p>
        </p:txBody>
      </p:sp>
      <p:sp>
        <p:nvSpPr>
          <p:cNvPr id="5" name="箭头: 右 4">
            <a:extLst>
              <a:ext uri="{FF2B5EF4-FFF2-40B4-BE49-F238E27FC236}">
                <a16:creationId xmlns:a16="http://schemas.microsoft.com/office/drawing/2014/main" id="{F169737C-8E8F-437C-BC2C-2F4C5891FCE8}"/>
              </a:ext>
            </a:extLst>
          </p:cNvPr>
          <p:cNvSpPr/>
          <p:nvPr/>
        </p:nvSpPr>
        <p:spPr>
          <a:xfrm>
            <a:off x="1080133" y="3733441"/>
            <a:ext cx="634186" cy="328527"/>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34F7891D-691E-4444-9CB2-E076346F69BB}"/>
              </a:ext>
            </a:extLst>
          </p:cNvPr>
          <p:cNvSpPr txBox="1"/>
          <p:nvPr/>
        </p:nvSpPr>
        <p:spPr>
          <a:xfrm>
            <a:off x="4559988" y="3614007"/>
            <a:ext cx="1539514" cy="523220"/>
          </a:xfrm>
          <a:prstGeom prst="rect">
            <a:avLst/>
          </a:prstGeom>
          <a:noFill/>
        </p:spPr>
        <p:txBody>
          <a:bodyPr wrap="square" rtlCol="0">
            <a:spAutoFit/>
          </a:bodyPr>
          <a:lstStyle/>
          <a:p>
            <a:r>
              <a:rPr lang="en-US" altLang="zh-CN" sz="2800" dirty="0"/>
              <a:t>output</a:t>
            </a:r>
            <a:endParaRPr lang="zh-CN" altLang="en-US" dirty="0"/>
          </a:p>
        </p:txBody>
      </p:sp>
      <p:sp>
        <p:nvSpPr>
          <p:cNvPr id="7" name="箭头: 右 6">
            <a:extLst>
              <a:ext uri="{FF2B5EF4-FFF2-40B4-BE49-F238E27FC236}">
                <a16:creationId xmlns:a16="http://schemas.microsoft.com/office/drawing/2014/main" id="{8B4C44AE-58C8-4989-BD4D-CEF9E9E73708}"/>
              </a:ext>
            </a:extLst>
          </p:cNvPr>
          <p:cNvSpPr/>
          <p:nvPr/>
        </p:nvSpPr>
        <p:spPr>
          <a:xfrm>
            <a:off x="3858951" y="3734810"/>
            <a:ext cx="634186" cy="328527"/>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52F1D538-4E09-4A55-9ED0-CDE9CC89B4CA}"/>
              </a:ext>
            </a:extLst>
          </p:cNvPr>
          <p:cNvSpPr txBox="1"/>
          <p:nvPr/>
        </p:nvSpPr>
        <p:spPr>
          <a:xfrm>
            <a:off x="2362636" y="3591353"/>
            <a:ext cx="1539514" cy="584775"/>
          </a:xfrm>
          <a:prstGeom prst="rect">
            <a:avLst/>
          </a:prstGeom>
          <a:noFill/>
        </p:spPr>
        <p:txBody>
          <a:bodyPr wrap="square" rtlCol="0">
            <a:spAutoFit/>
          </a:bodyPr>
          <a:lstStyle/>
          <a:p>
            <a:r>
              <a:rPr lang="en-US" altLang="zh-CN" sz="3200" b="1" dirty="0"/>
              <a:t>NN</a:t>
            </a:r>
            <a:endParaRPr lang="zh-CN" altLang="en-US" b="1" dirty="0"/>
          </a:p>
        </p:txBody>
      </p:sp>
      <p:cxnSp>
        <p:nvCxnSpPr>
          <p:cNvPr id="10" name="连接符: 肘形 9">
            <a:extLst>
              <a:ext uri="{FF2B5EF4-FFF2-40B4-BE49-F238E27FC236}">
                <a16:creationId xmlns:a16="http://schemas.microsoft.com/office/drawing/2014/main" id="{F3F5F9F6-78C3-401D-89FB-FD9A6C28BBA3}"/>
              </a:ext>
            </a:extLst>
          </p:cNvPr>
          <p:cNvCxnSpPr>
            <a:cxnSpLocks/>
            <a:endCxn id="4" idx="2"/>
          </p:cNvCxnSpPr>
          <p:nvPr/>
        </p:nvCxnSpPr>
        <p:spPr>
          <a:xfrm rot="5400000">
            <a:off x="2964695" y="1845380"/>
            <a:ext cx="12700" cy="4596398"/>
          </a:xfrm>
          <a:prstGeom prst="bentConnector3">
            <a:avLst>
              <a:gd name="adj1" fmla="val 6326945"/>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5B058342-7BF0-4E2D-BCFA-E5E9BAB6AAED}"/>
              </a:ext>
            </a:extLst>
          </p:cNvPr>
          <p:cNvSpPr txBox="1"/>
          <p:nvPr/>
        </p:nvSpPr>
        <p:spPr>
          <a:xfrm>
            <a:off x="1080133" y="5149323"/>
            <a:ext cx="3591894" cy="461665"/>
          </a:xfrm>
          <a:prstGeom prst="rect">
            <a:avLst/>
          </a:prstGeom>
          <a:noFill/>
        </p:spPr>
        <p:txBody>
          <a:bodyPr wrap="square" rtlCol="0">
            <a:spAutoFit/>
          </a:bodyPr>
          <a:lstStyle/>
          <a:p>
            <a:r>
              <a:rPr lang="en-US" altLang="zh-CN" sz="2400" i="1" dirty="0"/>
              <a:t>Optimize on single image</a:t>
            </a:r>
            <a:endParaRPr lang="zh-CN" altLang="en-US" sz="2400" i="1" dirty="0"/>
          </a:p>
        </p:txBody>
      </p:sp>
      <p:sp>
        <p:nvSpPr>
          <p:cNvPr id="38" name="文本框 37">
            <a:extLst>
              <a:ext uri="{FF2B5EF4-FFF2-40B4-BE49-F238E27FC236}">
                <a16:creationId xmlns:a16="http://schemas.microsoft.com/office/drawing/2014/main" id="{36D1B9FA-2F61-4A96-BFD8-7EB13B64D69C}"/>
              </a:ext>
            </a:extLst>
          </p:cNvPr>
          <p:cNvSpPr txBox="1"/>
          <p:nvPr/>
        </p:nvSpPr>
        <p:spPr>
          <a:xfrm>
            <a:off x="164261" y="349640"/>
            <a:ext cx="8454095" cy="707886"/>
          </a:xfrm>
          <a:prstGeom prst="rect">
            <a:avLst/>
          </a:prstGeom>
          <a:noFill/>
        </p:spPr>
        <p:txBody>
          <a:bodyPr wrap="square" rtlCol="0">
            <a:spAutoFit/>
          </a:bodyPr>
          <a:lstStyle/>
          <a:p>
            <a:r>
              <a:rPr lang="en-US" altLang="zh-CN" sz="4000" b="1" dirty="0">
                <a:solidFill>
                  <a:srgbClr val="C00000"/>
                </a:solidFill>
                <a:latin typeface="+mj-ea"/>
                <a:ea typeface="+mj-ea"/>
              </a:rPr>
              <a:t>How to focus on internal distribution?</a:t>
            </a:r>
            <a:endParaRPr lang="zh-CN" altLang="en-US" sz="4000" b="1" dirty="0">
              <a:solidFill>
                <a:srgbClr val="C00000"/>
              </a:solidFill>
              <a:latin typeface="+mj-ea"/>
              <a:ea typeface="+mj-ea"/>
            </a:endParaRPr>
          </a:p>
        </p:txBody>
      </p:sp>
      <p:sp>
        <p:nvSpPr>
          <p:cNvPr id="39" name="文本框 38">
            <a:extLst>
              <a:ext uri="{FF2B5EF4-FFF2-40B4-BE49-F238E27FC236}">
                <a16:creationId xmlns:a16="http://schemas.microsoft.com/office/drawing/2014/main" id="{012C7282-118E-4A6D-8A44-47C2FE90ACCB}"/>
              </a:ext>
            </a:extLst>
          </p:cNvPr>
          <p:cNvSpPr txBox="1"/>
          <p:nvPr/>
        </p:nvSpPr>
        <p:spPr>
          <a:xfrm>
            <a:off x="1397226" y="1933134"/>
            <a:ext cx="2848295" cy="523220"/>
          </a:xfrm>
          <a:prstGeom prst="rect">
            <a:avLst/>
          </a:prstGeom>
          <a:noFill/>
        </p:spPr>
        <p:txBody>
          <a:bodyPr wrap="square" rtlCol="0">
            <a:spAutoFit/>
          </a:bodyPr>
          <a:lstStyle/>
          <a:p>
            <a:r>
              <a:rPr lang="en-US" altLang="zh-CN" sz="2400" b="1" i="1" dirty="0">
                <a:solidFill>
                  <a:srgbClr val="002060"/>
                </a:solidFill>
                <a:ea typeface="+mj-ea"/>
              </a:rPr>
              <a:t>Internal-learning </a:t>
            </a:r>
            <a:r>
              <a:rPr lang="en-US" altLang="zh-CN" sz="2800" b="1" dirty="0">
                <a:solidFill>
                  <a:srgbClr val="002060"/>
                </a:solidFill>
                <a:ea typeface="+mj-ea"/>
              </a:rPr>
              <a:t>?</a:t>
            </a:r>
            <a:endParaRPr lang="zh-CN" altLang="en-US" sz="2800" b="1" dirty="0">
              <a:solidFill>
                <a:srgbClr val="002060"/>
              </a:solidFill>
              <a:ea typeface="+mj-ea"/>
            </a:endParaRPr>
          </a:p>
        </p:txBody>
      </p:sp>
    </p:spTree>
    <p:extLst>
      <p:ext uri="{BB962C8B-B14F-4D97-AF65-F5344CB8AC3E}">
        <p14:creationId xmlns:p14="http://schemas.microsoft.com/office/powerpoint/2010/main" val="225796646"/>
      </p:ext>
    </p:extLst>
  </p:cSld>
  <p:clrMapOvr>
    <a:masterClrMapping/>
  </p:clrMapOvr>
  <mc:AlternateContent xmlns:mc="http://schemas.openxmlformats.org/markup-compatibility/2006" xmlns:p14="http://schemas.microsoft.com/office/powerpoint/2010/main">
    <mc:Choice Requires="p14">
      <p:transition spd="slow" p14:dur="2000" advTm="19752"/>
    </mc:Choice>
    <mc:Fallback xmlns="">
      <p:transition spd="slow" advTm="19752"/>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D65D9E7-B820-4351-802B-EDFE4C8A9EC3}"/>
              </a:ext>
            </a:extLst>
          </p:cNvPr>
          <p:cNvSpPr/>
          <p:nvPr/>
        </p:nvSpPr>
        <p:spPr>
          <a:xfrm>
            <a:off x="1820939" y="3219857"/>
            <a:ext cx="1971161" cy="12429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925C56A4-E25E-40B4-BE69-9334BF1473DB}"/>
              </a:ext>
            </a:extLst>
          </p:cNvPr>
          <p:cNvSpPr txBox="1"/>
          <p:nvPr/>
        </p:nvSpPr>
        <p:spPr>
          <a:xfrm>
            <a:off x="83602" y="3620359"/>
            <a:ext cx="1165788" cy="523220"/>
          </a:xfrm>
          <a:prstGeom prst="rect">
            <a:avLst/>
          </a:prstGeom>
          <a:noFill/>
        </p:spPr>
        <p:txBody>
          <a:bodyPr wrap="square" rtlCol="0">
            <a:spAutoFit/>
          </a:bodyPr>
          <a:lstStyle/>
          <a:p>
            <a:r>
              <a:rPr lang="en-US" altLang="zh-CN" sz="2800" dirty="0"/>
              <a:t>input</a:t>
            </a:r>
            <a:endParaRPr lang="zh-CN" altLang="en-US" dirty="0"/>
          </a:p>
        </p:txBody>
      </p:sp>
      <p:sp>
        <p:nvSpPr>
          <p:cNvPr id="5" name="箭头: 右 4">
            <a:extLst>
              <a:ext uri="{FF2B5EF4-FFF2-40B4-BE49-F238E27FC236}">
                <a16:creationId xmlns:a16="http://schemas.microsoft.com/office/drawing/2014/main" id="{F169737C-8E8F-437C-BC2C-2F4C5891FCE8}"/>
              </a:ext>
            </a:extLst>
          </p:cNvPr>
          <p:cNvSpPr/>
          <p:nvPr/>
        </p:nvSpPr>
        <p:spPr>
          <a:xfrm>
            <a:off x="1080133" y="3733441"/>
            <a:ext cx="634186" cy="328527"/>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34F7891D-691E-4444-9CB2-E076346F69BB}"/>
              </a:ext>
            </a:extLst>
          </p:cNvPr>
          <p:cNvSpPr txBox="1"/>
          <p:nvPr/>
        </p:nvSpPr>
        <p:spPr>
          <a:xfrm>
            <a:off x="4559988" y="3614007"/>
            <a:ext cx="1539514" cy="523220"/>
          </a:xfrm>
          <a:prstGeom prst="rect">
            <a:avLst/>
          </a:prstGeom>
          <a:noFill/>
        </p:spPr>
        <p:txBody>
          <a:bodyPr wrap="square" rtlCol="0">
            <a:spAutoFit/>
          </a:bodyPr>
          <a:lstStyle/>
          <a:p>
            <a:r>
              <a:rPr lang="en-US" altLang="zh-CN" sz="2800" dirty="0"/>
              <a:t>output</a:t>
            </a:r>
            <a:endParaRPr lang="zh-CN" altLang="en-US" dirty="0"/>
          </a:p>
        </p:txBody>
      </p:sp>
      <p:sp>
        <p:nvSpPr>
          <p:cNvPr id="7" name="箭头: 右 6">
            <a:extLst>
              <a:ext uri="{FF2B5EF4-FFF2-40B4-BE49-F238E27FC236}">
                <a16:creationId xmlns:a16="http://schemas.microsoft.com/office/drawing/2014/main" id="{8B4C44AE-58C8-4989-BD4D-CEF9E9E73708}"/>
              </a:ext>
            </a:extLst>
          </p:cNvPr>
          <p:cNvSpPr/>
          <p:nvPr/>
        </p:nvSpPr>
        <p:spPr>
          <a:xfrm>
            <a:off x="3858951" y="3734810"/>
            <a:ext cx="634186" cy="328527"/>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52F1D538-4E09-4A55-9ED0-CDE9CC89B4CA}"/>
              </a:ext>
            </a:extLst>
          </p:cNvPr>
          <p:cNvSpPr txBox="1"/>
          <p:nvPr/>
        </p:nvSpPr>
        <p:spPr>
          <a:xfrm>
            <a:off x="2362636" y="3591353"/>
            <a:ext cx="1539514" cy="584775"/>
          </a:xfrm>
          <a:prstGeom prst="rect">
            <a:avLst/>
          </a:prstGeom>
          <a:noFill/>
        </p:spPr>
        <p:txBody>
          <a:bodyPr wrap="square" rtlCol="0">
            <a:spAutoFit/>
          </a:bodyPr>
          <a:lstStyle/>
          <a:p>
            <a:r>
              <a:rPr lang="en-US" altLang="zh-CN" sz="3200" b="1" dirty="0"/>
              <a:t>NN</a:t>
            </a:r>
            <a:endParaRPr lang="zh-CN" altLang="en-US" b="1" dirty="0"/>
          </a:p>
        </p:txBody>
      </p:sp>
      <p:cxnSp>
        <p:nvCxnSpPr>
          <p:cNvPr id="10" name="连接符: 肘形 9">
            <a:extLst>
              <a:ext uri="{FF2B5EF4-FFF2-40B4-BE49-F238E27FC236}">
                <a16:creationId xmlns:a16="http://schemas.microsoft.com/office/drawing/2014/main" id="{F3F5F9F6-78C3-401D-89FB-FD9A6C28BBA3}"/>
              </a:ext>
            </a:extLst>
          </p:cNvPr>
          <p:cNvCxnSpPr>
            <a:cxnSpLocks/>
            <a:endCxn id="4" idx="2"/>
          </p:cNvCxnSpPr>
          <p:nvPr/>
        </p:nvCxnSpPr>
        <p:spPr>
          <a:xfrm rot="5400000">
            <a:off x="2964695" y="1845380"/>
            <a:ext cx="12700" cy="4596398"/>
          </a:xfrm>
          <a:prstGeom prst="bentConnector3">
            <a:avLst>
              <a:gd name="adj1" fmla="val 6326945"/>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5B058342-7BF0-4E2D-BCFA-E5E9BAB6AAED}"/>
              </a:ext>
            </a:extLst>
          </p:cNvPr>
          <p:cNvSpPr txBox="1"/>
          <p:nvPr/>
        </p:nvSpPr>
        <p:spPr>
          <a:xfrm>
            <a:off x="1080133" y="5149323"/>
            <a:ext cx="3591894" cy="461665"/>
          </a:xfrm>
          <a:prstGeom prst="rect">
            <a:avLst/>
          </a:prstGeom>
          <a:noFill/>
        </p:spPr>
        <p:txBody>
          <a:bodyPr wrap="square" rtlCol="0">
            <a:spAutoFit/>
          </a:bodyPr>
          <a:lstStyle/>
          <a:p>
            <a:r>
              <a:rPr lang="en-US" altLang="zh-CN" sz="2400" i="1" dirty="0"/>
              <a:t>Optimize on single image</a:t>
            </a:r>
            <a:endParaRPr lang="zh-CN" altLang="en-US" sz="2400" i="1" dirty="0"/>
          </a:p>
        </p:txBody>
      </p:sp>
      <p:sp>
        <p:nvSpPr>
          <p:cNvPr id="13" name="矩形 12">
            <a:extLst>
              <a:ext uri="{FF2B5EF4-FFF2-40B4-BE49-F238E27FC236}">
                <a16:creationId xmlns:a16="http://schemas.microsoft.com/office/drawing/2014/main" id="{6F076309-8839-44B5-A72C-577B94A2E807}"/>
              </a:ext>
            </a:extLst>
          </p:cNvPr>
          <p:cNvSpPr/>
          <p:nvPr/>
        </p:nvSpPr>
        <p:spPr>
          <a:xfrm>
            <a:off x="8256011" y="4545898"/>
            <a:ext cx="1971161" cy="12429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53EF2C90-FDE6-4455-B57B-004AF4868188}"/>
              </a:ext>
            </a:extLst>
          </p:cNvPr>
          <p:cNvSpPr txBox="1"/>
          <p:nvPr/>
        </p:nvSpPr>
        <p:spPr>
          <a:xfrm>
            <a:off x="5721549" y="4923791"/>
            <a:ext cx="1822475" cy="800219"/>
          </a:xfrm>
          <a:prstGeom prst="rect">
            <a:avLst/>
          </a:prstGeom>
          <a:noFill/>
        </p:spPr>
        <p:txBody>
          <a:bodyPr wrap="square" rtlCol="0">
            <a:spAutoFit/>
          </a:bodyPr>
          <a:lstStyle/>
          <a:p>
            <a:r>
              <a:rPr lang="en-US" altLang="zh-CN" sz="2800" dirty="0"/>
              <a:t>bottleneck</a:t>
            </a:r>
            <a:endParaRPr lang="zh-CN" altLang="en-US" sz="2800" dirty="0"/>
          </a:p>
          <a:p>
            <a:endParaRPr lang="zh-CN" altLang="en-US" dirty="0"/>
          </a:p>
        </p:txBody>
      </p:sp>
      <p:sp>
        <p:nvSpPr>
          <p:cNvPr id="15" name="箭头: 右 14">
            <a:extLst>
              <a:ext uri="{FF2B5EF4-FFF2-40B4-BE49-F238E27FC236}">
                <a16:creationId xmlns:a16="http://schemas.microsoft.com/office/drawing/2014/main" id="{F5058A13-46D6-4B49-A1E8-C7BA8CEC79D5}"/>
              </a:ext>
            </a:extLst>
          </p:cNvPr>
          <p:cNvSpPr/>
          <p:nvPr/>
        </p:nvSpPr>
        <p:spPr>
          <a:xfrm>
            <a:off x="7544024" y="5075663"/>
            <a:ext cx="634186" cy="328527"/>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3E69D371-9C7A-4895-9599-C97DD0939ADD}"/>
              </a:ext>
            </a:extLst>
          </p:cNvPr>
          <p:cNvSpPr txBox="1"/>
          <p:nvPr/>
        </p:nvSpPr>
        <p:spPr>
          <a:xfrm>
            <a:off x="10917259" y="4915293"/>
            <a:ext cx="1539514" cy="523220"/>
          </a:xfrm>
          <a:prstGeom prst="rect">
            <a:avLst/>
          </a:prstGeom>
          <a:noFill/>
        </p:spPr>
        <p:txBody>
          <a:bodyPr wrap="square" rtlCol="0">
            <a:spAutoFit/>
          </a:bodyPr>
          <a:lstStyle/>
          <a:p>
            <a:r>
              <a:rPr lang="en-US" altLang="zh-CN" sz="2800" dirty="0"/>
              <a:t>output</a:t>
            </a:r>
            <a:endParaRPr lang="zh-CN" altLang="en-US" dirty="0"/>
          </a:p>
        </p:txBody>
      </p:sp>
      <p:sp>
        <p:nvSpPr>
          <p:cNvPr id="17" name="箭头: 右 16">
            <a:extLst>
              <a:ext uri="{FF2B5EF4-FFF2-40B4-BE49-F238E27FC236}">
                <a16:creationId xmlns:a16="http://schemas.microsoft.com/office/drawing/2014/main" id="{79C56316-4681-41FC-B73E-76A78B50B7E9}"/>
              </a:ext>
            </a:extLst>
          </p:cNvPr>
          <p:cNvSpPr/>
          <p:nvPr/>
        </p:nvSpPr>
        <p:spPr>
          <a:xfrm>
            <a:off x="10283073" y="5052048"/>
            <a:ext cx="634186" cy="328527"/>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C8C3AB83-D9AC-4947-B323-5B113D123CCD}"/>
              </a:ext>
            </a:extLst>
          </p:cNvPr>
          <p:cNvSpPr txBox="1"/>
          <p:nvPr/>
        </p:nvSpPr>
        <p:spPr>
          <a:xfrm>
            <a:off x="8676708" y="4874973"/>
            <a:ext cx="1539514" cy="584775"/>
          </a:xfrm>
          <a:prstGeom prst="rect">
            <a:avLst/>
          </a:prstGeom>
          <a:noFill/>
        </p:spPr>
        <p:txBody>
          <a:bodyPr wrap="square" rtlCol="0">
            <a:spAutoFit/>
          </a:bodyPr>
          <a:lstStyle/>
          <a:p>
            <a:r>
              <a:rPr lang="en-US" altLang="zh-CN" sz="3200" b="1" dirty="0"/>
              <a:t>NN-2</a:t>
            </a:r>
            <a:endParaRPr lang="zh-CN" altLang="en-US" b="1" dirty="0"/>
          </a:p>
        </p:txBody>
      </p:sp>
      <p:cxnSp>
        <p:nvCxnSpPr>
          <p:cNvPr id="19" name="连接符: 肘形 18">
            <a:extLst>
              <a:ext uri="{FF2B5EF4-FFF2-40B4-BE49-F238E27FC236}">
                <a16:creationId xmlns:a16="http://schemas.microsoft.com/office/drawing/2014/main" id="{13189677-2AD1-4975-ABB5-E37AD01FCB78}"/>
              </a:ext>
            </a:extLst>
          </p:cNvPr>
          <p:cNvCxnSpPr>
            <a:cxnSpLocks/>
          </p:cNvCxnSpPr>
          <p:nvPr/>
        </p:nvCxnSpPr>
        <p:spPr>
          <a:xfrm rot="10800000" flipV="1">
            <a:off x="6674669" y="5453754"/>
            <a:ext cx="4931097" cy="69522"/>
          </a:xfrm>
          <a:prstGeom prst="bentConnector4">
            <a:avLst>
              <a:gd name="adj1" fmla="val 342"/>
              <a:gd name="adj2" fmla="val 846236"/>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FF39ED40-5863-439B-B65D-4094A82693FE}"/>
              </a:ext>
            </a:extLst>
          </p:cNvPr>
          <p:cNvSpPr txBox="1"/>
          <p:nvPr/>
        </p:nvSpPr>
        <p:spPr>
          <a:xfrm>
            <a:off x="7861117" y="6105530"/>
            <a:ext cx="3937450" cy="707886"/>
          </a:xfrm>
          <a:prstGeom prst="rect">
            <a:avLst/>
          </a:prstGeom>
          <a:noFill/>
        </p:spPr>
        <p:txBody>
          <a:bodyPr wrap="square" rtlCol="0">
            <a:spAutoFit/>
          </a:bodyPr>
          <a:lstStyle/>
          <a:p>
            <a:r>
              <a:rPr lang="en-US" altLang="zh-CN" sz="2000" i="1" dirty="0"/>
              <a:t>learning on single image</a:t>
            </a:r>
          </a:p>
          <a:p>
            <a:r>
              <a:rPr lang="en-US" altLang="zh-CN" sz="2000" i="1" dirty="0"/>
              <a:t>   (internal distribution)</a:t>
            </a:r>
            <a:endParaRPr lang="zh-CN" altLang="en-US" sz="2000" i="1" dirty="0"/>
          </a:p>
        </p:txBody>
      </p:sp>
      <p:sp>
        <p:nvSpPr>
          <p:cNvPr id="21" name="矩形 20">
            <a:extLst>
              <a:ext uri="{FF2B5EF4-FFF2-40B4-BE49-F238E27FC236}">
                <a16:creationId xmlns:a16="http://schemas.microsoft.com/office/drawing/2014/main" id="{CAB4E36F-D451-4E80-AE32-42021963769A}"/>
              </a:ext>
            </a:extLst>
          </p:cNvPr>
          <p:cNvSpPr/>
          <p:nvPr/>
        </p:nvSpPr>
        <p:spPr>
          <a:xfrm>
            <a:off x="8222860" y="2176135"/>
            <a:ext cx="1971161" cy="1242927"/>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EDD96575-07D6-4B40-B3EE-16E2A89502C8}"/>
              </a:ext>
            </a:extLst>
          </p:cNvPr>
          <p:cNvSpPr txBox="1"/>
          <p:nvPr/>
        </p:nvSpPr>
        <p:spPr>
          <a:xfrm>
            <a:off x="8692731" y="2512826"/>
            <a:ext cx="1539514" cy="584775"/>
          </a:xfrm>
          <a:prstGeom prst="rect">
            <a:avLst/>
          </a:prstGeom>
          <a:noFill/>
        </p:spPr>
        <p:txBody>
          <a:bodyPr wrap="square" rtlCol="0">
            <a:spAutoFit/>
          </a:bodyPr>
          <a:lstStyle/>
          <a:p>
            <a:r>
              <a:rPr lang="en-US" altLang="zh-CN" sz="3200" b="1" dirty="0"/>
              <a:t>NN-1</a:t>
            </a:r>
            <a:endParaRPr lang="zh-CN" altLang="en-US" b="1" dirty="0"/>
          </a:p>
        </p:txBody>
      </p:sp>
      <p:sp>
        <p:nvSpPr>
          <p:cNvPr id="23" name="文本框 22">
            <a:extLst>
              <a:ext uri="{FF2B5EF4-FFF2-40B4-BE49-F238E27FC236}">
                <a16:creationId xmlns:a16="http://schemas.microsoft.com/office/drawing/2014/main" id="{16982065-A00C-4554-B308-3A9B03041D88}"/>
              </a:ext>
            </a:extLst>
          </p:cNvPr>
          <p:cNvSpPr txBox="1"/>
          <p:nvPr/>
        </p:nvSpPr>
        <p:spPr>
          <a:xfrm>
            <a:off x="6504536" y="2524459"/>
            <a:ext cx="1165788" cy="523220"/>
          </a:xfrm>
          <a:prstGeom prst="rect">
            <a:avLst/>
          </a:prstGeom>
          <a:noFill/>
        </p:spPr>
        <p:txBody>
          <a:bodyPr wrap="square" rtlCol="0">
            <a:spAutoFit/>
          </a:bodyPr>
          <a:lstStyle/>
          <a:p>
            <a:r>
              <a:rPr lang="en-US" altLang="zh-CN" sz="2800" dirty="0"/>
              <a:t>input</a:t>
            </a:r>
            <a:endParaRPr lang="zh-CN" altLang="en-US" dirty="0"/>
          </a:p>
        </p:txBody>
      </p:sp>
      <p:sp>
        <p:nvSpPr>
          <p:cNvPr id="24" name="箭头: 右 23">
            <a:extLst>
              <a:ext uri="{FF2B5EF4-FFF2-40B4-BE49-F238E27FC236}">
                <a16:creationId xmlns:a16="http://schemas.microsoft.com/office/drawing/2014/main" id="{B1784D91-479C-4571-BF10-FC12DBE71F6C}"/>
              </a:ext>
            </a:extLst>
          </p:cNvPr>
          <p:cNvSpPr/>
          <p:nvPr/>
        </p:nvSpPr>
        <p:spPr>
          <a:xfrm>
            <a:off x="7506009" y="2679267"/>
            <a:ext cx="634186" cy="328527"/>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箭头: 右 24">
            <a:extLst>
              <a:ext uri="{FF2B5EF4-FFF2-40B4-BE49-F238E27FC236}">
                <a16:creationId xmlns:a16="http://schemas.microsoft.com/office/drawing/2014/main" id="{29BE0586-74D2-41F2-B6F8-2D852E83CDBE}"/>
              </a:ext>
            </a:extLst>
          </p:cNvPr>
          <p:cNvSpPr/>
          <p:nvPr/>
        </p:nvSpPr>
        <p:spPr>
          <a:xfrm>
            <a:off x="10276686" y="2679266"/>
            <a:ext cx="634186" cy="328527"/>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7CE332BC-C79A-48C4-A112-B62392A6B5C8}"/>
              </a:ext>
            </a:extLst>
          </p:cNvPr>
          <p:cNvSpPr txBox="1"/>
          <p:nvPr/>
        </p:nvSpPr>
        <p:spPr>
          <a:xfrm>
            <a:off x="10955313" y="2405142"/>
            <a:ext cx="1165788" cy="954107"/>
          </a:xfrm>
          <a:prstGeom prst="rect">
            <a:avLst/>
          </a:prstGeom>
          <a:noFill/>
        </p:spPr>
        <p:txBody>
          <a:bodyPr wrap="square" rtlCol="0">
            <a:spAutoFit/>
          </a:bodyPr>
          <a:lstStyle/>
          <a:p>
            <a:r>
              <a:rPr lang="en-US" altLang="zh-CN" sz="2800" dirty="0"/>
              <a:t>bottleneck</a:t>
            </a:r>
            <a:endParaRPr lang="zh-CN" altLang="en-US" dirty="0"/>
          </a:p>
        </p:txBody>
      </p:sp>
      <p:sp>
        <p:nvSpPr>
          <p:cNvPr id="31" name="文本框 30">
            <a:extLst>
              <a:ext uri="{FF2B5EF4-FFF2-40B4-BE49-F238E27FC236}">
                <a16:creationId xmlns:a16="http://schemas.microsoft.com/office/drawing/2014/main" id="{6F5FF131-2B2C-4E0C-9B06-953F4D4B0799}"/>
              </a:ext>
            </a:extLst>
          </p:cNvPr>
          <p:cNvSpPr txBox="1"/>
          <p:nvPr/>
        </p:nvSpPr>
        <p:spPr>
          <a:xfrm>
            <a:off x="7726025" y="3326765"/>
            <a:ext cx="3717830" cy="707886"/>
          </a:xfrm>
          <a:prstGeom prst="rect">
            <a:avLst/>
          </a:prstGeom>
          <a:noFill/>
        </p:spPr>
        <p:txBody>
          <a:bodyPr wrap="square" rtlCol="0">
            <a:spAutoFit/>
          </a:bodyPr>
          <a:lstStyle/>
          <a:p>
            <a:r>
              <a:rPr lang="en-US" altLang="zh-CN" sz="2000" i="1" dirty="0"/>
              <a:t>Training on large datasets</a:t>
            </a:r>
          </a:p>
          <a:p>
            <a:r>
              <a:rPr lang="en-US" altLang="zh-CN" sz="2000" i="1" dirty="0"/>
              <a:t>    (external knowledge)</a:t>
            </a:r>
            <a:endParaRPr lang="zh-CN" altLang="en-US" sz="2000" i="1" dirty="0"/>
          </a:p>
        </p:txBody>
      </p:sp>
      <p:sp>
        <p:nvSpPr>
          <p:cNvPr id="33" name="任意多边形: 形状 32">
            <a:extLst>
              <a:ext uri="{FF2B5EF4-FFF2-40B4-BE49-F238E27FC236}">
                <a16:creationId xmlns:a16="http://schemas.microsoft.com/office/drawing/2014/main" id="{B309692A-4AAD-4F07-B873-D434B3F85A9E}"/>
              </a:ext>
            </a:extLst>
          </p:cNvPr>
          <p:cNvSpPr/>
          <p:nvPr/>
        </p:nvSpPr>
        <p:spPr>
          <a:xfrm>
            <a:off x="6917968" y="3331875"/>
            <a:ext cx="4478917" cy="1604307"/>
          </a:xfrm>
          <a:custGeom>
            <a:avLst/>
            <a:gdLst>
              <a:gd name="connsiteX0" fmla="*/ 4478917 w 4478917"/>
              <a:gd name="connsiteY0" fmla="*/ 0 h 1604307"/>
              <a:gd name="connsiteX1" fmla="*/ 3936848 w 4478917"/>
              <a:gd name="connsiteY1" fmla="*/ 607775 h 1604307"/>
              <a:gd name="connsiteX2" fmla="*/ 1308632 w 4478917"/>
              <a:gd name="connsiteY2" fmla="*/ 782989 h 1604307"/>
              <a:gd name="connsiteX3" fmla="*/ 0 w 4478917"/>
              <a:gd name="connsiteY3" fmla="*/ 1604307 h 1604307"/>
            </a:gdLst>
            <a:ahLst/>
            <a:cxnLst>
              <a:cxn ang="0">
                <a:pos x="connsiteX0" y="connsiteY0"/>
              </a:cxn>
              <a:cxn ang="0">
                <a:pos x="connsiteX1" y="connsiteY1"/>
              </a:cxn>
              <a:cxn ang="0">
                <a:pos x="connsiteX2" y="connsiteY2"/>
              </a:cxn>
              <a:cxn ang="0">
                <a:pos x="connsiteX3" y="connsiteY3"/>
              </a:cxn>
            </a:cxnLst>
            <a:rect l="l" t="t" r="r" b="b"/>
            <a:pathLst>
              <a:path w="4478917" h="1604307">
                <a:moveTo>
                  <a:pt x="4478917" y="0"/>
                </a:moveTo>
                <a:cubicBezTo>
                  <a:pt x="4472073" y="238638"/>
                  <a:pt x="4465229" y="477277"/>
                  <a:pt x="3936848" y="607775"/>
                </a:cubicBezTo>
                <a:cubicBezTo>
                  <a:pt x="3408467" y="738273"/>
                  <a:pt x="1964773" y="616900"/>
                  <a:pt x="1308632" y="782989"/>
                </a:cubicBezTo>
                <a:cubicBezTo>
                  <a:pt x="652491" y="949078"/>
                  <a:pt x="219018" y="1497536"/>
                  <a:pt x="0" y="1604307"/>
                </a:cubicBez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直接箭头连接符 34">
            <a:extLst>
              <a:ext uri="{FF2B5EF4-FFF2-40B4-BE49-F238E27FC236}">
                <a16:creationId xmlns:a16="http://schemas.microsoft.com/office/drawing/2014/main" id="{66F4DFC4-B806-43E7-AA44-1ADD983B4FCF}"/>
              </a:ext>
            </a:extLst>
          </p:cNvPr>
          <p:cNvCxnSpPr>
            <a:cxnSpLocks/>
          </p:cNvCxnSpPr>
          <p:nvPr/>
        </p:nvCxnSpPr>
        <p:spPr>
          <a:xfrm flipH="1">
            <a:off x="6819410" y="4838221"/>
            <a:ext cx="229969" cy="17114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8" name="文本框 37">
            <a:extLst>
              <a:ext uri="{FF2B5EF4-FFF2-40B4-BE49-F238E27FC236}">
                <a16:creationId xmlns:a16="http://schemas.microsoft.com/office/drawing/2014/main" id="{36D1B9FA-2F61-4A96-BFD8-7EB13B64D69C}"/>
              </a:ext>
            </a:extLst>
          </p:cNvPr>
          <p:cNvSpPr txBox="1"/>
          <p:nvPr/>
        </p:nvSpPr>
        <p:spPr>
          <a:xfrm>
            <a:off x="164261" y="349640"/>
            <a:ext cx="8454095" cy="707886"/>
          </a:xfrm>
          <a:prstGeom prst="rect">
            <a:avLst/>
          </a:prstGeom>
          <a:noFill/>
        </p:spPr>
        <p:txBody>
          <a:bodyPr wrap="square" rtlCol="0">
            <a:spAutoFit/>
          </a:bodyPr>
          <a:lstStyle/>
          <a:p>
            <a:r>
              <a:rPr lang="en-US" altLang="zh-CN" sz="4000" b="1" dirty="0">
                <a:solidFill>
                  <a:srgbClr val="C00000"/>
                </a:solidFill>
                <a:latin typeface="+mj-ea"/>
                <a:ea typeface="+mj-ea"/>
              </a:rPr>
              <a:t>How to focus on internal distribution?</a:t>
            </a:r>
            <a:endParaRPr lang="zh-CN" altLang="en-US" sz="4000" b="1" dirty="0">
              <a:solidFill>
                <a:srgbClr val="C00000"/>
              </a:solidFill>
              <a:latin typeface="+mj-ea"/>
              <a:ea typeface="+mj-ea"/>
            </a:endParaRPr>
          </a:p>
        </p:txBody>
      </p:sp>
      <p:sp>
        <p:nvSpPr>
          <p:cNvPr id="39" name="文本框 38">
            <a:extLst>
              <a:ext uri="{FF2B5EF4-FFF2-40B4-BE49-F238E27FC236}">
                <a16:creationId xmlns:a16="http://schemas.microsoft.com/office/drawing/2014/main" id="{012C7282-118E-4A6D-8A44-47C2FE90ACCB}"/>
              </a:ext>
            </a:extLst>
          </p:cNvPr>
          <p:cNvSpPr txBox="1"/>
          <p:nvPr/>
        </p:nvSpPr>
        <p:spPr>
          <a:xfrm>
            <a:off x="1397226" y="1933134"/>
            <a:ext cx="2848295" cy="523220"/>
          </a:xfrm>
          <a:prstGeom prst="rect">
            <a:avLst/>
          </a:prstGeom>
          <a:noFill/>
        </p:spPr>
        <p:txBody>
          <a:bodyPr wrap="square" rtlCol="0">
            <a:spAutoFit/>
          </a:bodyPr>
          <a:lstStyle/>
          <a:p>
            <a:r>
              <a:rPr lang="en-US" altLang="zh-CN" sz="2400" b="1" i="1" dirty="0">
                <a:solidFill>
                  <a:srgbClr val="002060"/>
                </a:solidFill>
                <a:ea typeface="+mj-ea"/>
              </a:rPr>
              <a:t>Internal-learning </a:t>
            </a:r>
            <a:r>
              <a:rPr lang="en-US" altLang="zh-CN" sz="2800" b="1" dirty="0">
                <a:solidFill>
                  <a:srgbClr val="002060"/>
                </a:solidFill>
                <a:ea typeface="+mj-ea"/>
              </a:rPr>
              <a:t>?</a:t>
            </a:r>
            <a:endParaRPr lang="zh-CN" altLang="en-US" sz="2800" b="1" dirty="0">
              <a:solidFill>
                <a:srgbClr val="002060"/>
              </a:solidFill>
              <a:ea typeface="+mj-ea"/>
            </a:endParaRPr>
          </a:p>
        </p:txBody>
      </p:sp>
      <p:sp>
        <p:nvSpPr>
          <p:cNvPr id="41" name="文本框 40">
            <a:extLst>
              <a:ext uri="{FF2B5EF4-FFF2-40B4-BE49-F238E27FC236}">
                <a16:creationId xmlns:a16="http://schemas.microsoft.com/office/drawing/2014/main" id="{0BC49E89-6D54-44AA-8422-D8A3D382F53E}"/>
              </a:ext>
            </a:extLst>
          </p:cNvPr>
          <p:cNvSpPr txBox="1"/>
          <p:nvPr/>
        </p:nvSpPr>
        <p:spPr>
          <a:xfrm>
            <a:off x="7248806" y="1455684"/>
            <a:ext cx="4098800" cy="461665"/>
          </a:xfrm>
          <a:prstGeom prst="rect">
            <a:avLst/>
          </a:prstGeom>
          <a:noFill/>
        </p:spPr>
        <p:txBody>
          <a:bodyPr wrap="square" rtlCol="0">
            <a:spAutoFit/>
          </a:bodyPr>
          <a:lstStyle/>
          <a:p>
            <a:r>
              <a:rPr lang="en-US" altLang="zh-CN" sz="2400" b="1" i="1" dirty="0">
                <a:solidFill>
                  <a:srgbClr val="002060"/>
                </a:solidFill>
                <a:ea typeface="+mj-ea"/>
              </a:rPr>
              <a:t>external-internal learning</a:t>
            </a:r>
            <a:endParaRPr lang="zh-CN" altLang="en-US" sz="2800" b="1" dirty="0">
              <a:solidFill>
                <a:srgbClr val="002060"/>
              </a:solidFill>
              <a:ea typeface="+mj-ea"/>
            </a:endParaRPr>
          </a:p>
        </p:txBody>
      </p:sp>
    </p:spTree>
    <p:extLst>
      <p:ext uri="{BB962C8B-B14F-4D97-AF65-F5344CB8AC3E}">
        <p14:creationId xmlns:p14="http://schemas.microsoft.com/office/powerpoint/2010/main" val="503078131"/>
      </p:ext>
    </p:extLst>
  </p:cSld>
  <p:clrMapOvr>
    <a:masterClrMapping/>
  </p:clrMapOvr>
  <mc:AlternateContent xmlns:mc="http://schemas.openxmlformats.org/markup-compatibility/2006" xmlns:p14="http://schemas.microsoft.com/office/powerpoint/2010/main">
    <mc:Choice Requires="p14">
      <p:transition spd="slow" p14:dur="2000" advTm="21445"/>
    </mc:Choice>
    <mc:Fallback xmlns="">
      <p:transition spd="slow" advTm="214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7BCFA1C-6C50-41C3-8AC7-A07254C306A9}"/>
              </a:ext>
            </a:extLst>
          </p:cNvPr>
          <p:cNvPicPr>
            <a:picLocks noChangeAspect="1"/>
          </p:cNvPicPr>
          <p:nvPr/>
        </p:nvPicPr>
        <p:blipFill>
          <a:blip r:embed="rId3"/>
          <a:stretch>
            <a:fillRect/>
          </a:stretch>
        </p:blipFill>
        <p:spPr>
          <a:xfrm>
            <a:off x="147837" y="1733658"/>
            <a:ext cx="11739363" cy="3001193"/>
          </a:xfrm>
          <a:prstGeom prst="rect">
            <a:avLst/>
          </a:prstGeom>
        </p:spPr>
      </p:pic>
      <p:sp>
        <p:nvSpPr>
          <p:cNvPr id="4" name="文本框 3">
            <a:extLst>
              <a:ext uri="{FF2B5EF4-FFF2-40B4-BE49-F238E27FC236}">
                <a16:creationId xmlns:a16="http://schemas.microsoft.com/office/drawing/2014/main" id="{930EC86B-1E80-48D6-8636-B16552448192}"/>
              </a:ext>
            </a:extLst>
          </p:cNvPr>
          <p:cNvSpPr txBox="1"/>
          <p:nvPr/>
        </p:nvSpPr>
        <p:spPr>
          <a:xfrm>
            <a:off x="164261" y="349640"/>
            <a:ext cx="8454095" cy="707886"/>
          </a:xfrm>
          <a:prstGeom prst="rect">
            <a:avLst/>
          </a:prstGeom>
          <a:noFill/>
        </p:spPr>
        <p:txBody>
          <a:bodyPr wrap="square" rtlCol="0">
            <a:spAutoFit/>
          </a:bodyPr>
          <a:lstStyle/>
          <a:p>
            <a:r>
              <a:rPr lang="en-US" altLang="zh-CN" sz="4000" b="1" dirty="0">
                <a:solidFill>
                  <a:srgbClr val="C00000"/>
                </a:solidFill>
                <a:latin typeface="+mj-ea"/>
                <a:ea typeface="+mj-ea"/>
              </a:rPr>
              <a:t>Method</a:t>
            </a:r>
            <a:endParaRPr lang="zh-CN" altLang="en-US" sz="4000" b="1" dirty="0">
              <a:solidFill>
                <a:srgbClr val="C00000"/>
              </a:solidFill>
              <a:latin typeface="+mj-ea"/>
              <a:ea typeface="+mj-ea"/>
            </a:endParaRPr>
          </a:p>
        </p:txBody>
      </p:sp>
      <p:sp>
        <p:nvSpPr>
          <p:cNvPr id="5" name="文本框 4">
            <a:extLst>
              <a:ext uri="{FF2B5EF4-FFF2-40B4-BE49-F238E27FC236}">
                <a16:creationId xmlns:a16="http://schemas.microsoft.com/office/drawing/2014/main" id="{254F151E-FE38-4510-8EB8-96C1243DD78C}"/>
              </a:ext>
            </a:extLst>
          </p:cNvPr>
          <p:cNvSpPr txBox="1"/>
          <p:nvPr/>
        </p:nvSpPr>
        <p:spPr>
          <a:xfrm>
            <a:off x="2153676" y="5283808"/>
            <a:ext cx="7884647" cy="369332"/>
          </a:xfrm>
          <a:prstGeom prst="rect">
            <a:avLst/>
          </a:prstGeom>
          <a:noFill/>
        </p:spPr>
        <p:txBody>
          <a:bodyPr wrap="square" rtlCol="0">
            <a:spAutoFit/>
          </a:bodyPr>
          <a:lstStyle/>
          <a:p>
            <a:r>
              <a:rPr lang="en-US" altLang="zh-CN" dirty="0"/>
              <a:t>This method can be easily applied to improve different inpainting baselines.</a:t>
            </a:r>
            <a:endParaRPr lang="zh-CN" altLang="en-US" dirty="0"/>
          </a:p>
        </p:txBody>
      </p:sp>
    </p:spTree>
    <p:extLst>
      <p:ext uri="{BB962C8B-B14F-4D97-AF65-F5344CB8AC3E}">
        <p14:creationId xmlns:p14="http://schemas.microsoft.com/office/powerpoint/2010/main" val="2141845518"/>
      </p:ext>
    </p:extLst>
  </p:cSld>
  <p:clrMapOvr>
    <a:masterClrMapping/>
  </p:clrMapOvr>
  <mc:AlternateContent xmlns:mc="http://schemas.openxmlformats.org/markup-compatibility/2006" xmlns:p14="http://schemas.microsoft.com/office/powerpoint/2010/main">
    <mc:Choice Requires="p14">
      <p:transition spd="slow" p14:dur="2000" advTm="32745"/>
    </mc:Choice>
    <mc:Fallback xmlns="">
      <p:transition spd="slow" advTm="32745"/>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44D3BDE-716D-4BC0-A210-F22B13FE9C95}"/>
              </a:ext>
            </a:extLst>
          </p:cNvPr>
          <p:cNvPicPr>
            <a:picLocks noChangeAspect="1"/>
          </p:cNvPicPr>
          <p:nvPr/>
        </p:nvPicPr>
        <p:blipFill>
          <a:blip r:embed="rId3"/>
          <a:stretch>
            <a:fillRect/>
          </a:stretch>
        </p:blipFill>
        <p:spPr>
          <a:xfrm>
            <a:off x="147837" y="1570565"/>
            <a:ext cx="12044163" cy="4757206"/>
          </a:xfrm>
          <a:prstGeom prst="rect">
            <a:avLst/>
          </a:prstGeom>
        </p:spPr>
      </p:pic>
      <p:sp>
        <p:nvSpPr>
          <p:cNvPr id="4" name="文本框 3">
            <a:extLst>
              <a:ext uri="{FF2B5EF4-FFF2-40B4-BE49-F238E27FC236}">
                <a16:creationId xmlns:a16="http://schemas.microsoft.com/office/drawing/2014/main" id="{9EC48503-E978-455B-BDDE-9413ED8869A3}"/>
              </a:ext>
            </a:extLst>
          </p:cNvPr>
          <p:cNvSpPr txBox="1"/>
          <p:nvPr/>
        </p:nvSpPr>
        <p:spPr>
          <a:xfrm>
            <a:off x="164261" y="349640"/>
            <a:ext cx="10228141" cy="707886"/>
          </a:xfrm>
          <a:prstGeom prst="rect">
            <a:avLst/>
          </a:prstGeom>
          <a:noFill/>
        </p:spPr>
        <p:txBody>
          <a:bodyPr wrap="square" rtlCol="0">
            <a:spAutoFit/>
          </a:bodyPr>
          <a:lstStyle/>
          <a:p>
            <a:r>
              <a:rPr lang="en-US" altLang="zh-CN" sz="4000" b="1" dirty="0">
                <a:solidFill>
                  <a:srgbClr val="C00000"/>
                </a:solidFill>
                <a:latin typeface="+mj-ea"/>
                <a:ea typeface="+mj-ea"/>
              </a:rPr>
              <a:t>Compare with previous colorization methods</a:t>
            </a:r>
            <a:endParaRPr lang="zh-CN" altLang="en-US" sz="4000" b="1" dirty="0">
              <a:solidFill>
                <a:srgbClr val="C00000"/>
              </a:solidFill>
              <a:latin typeface="+mj-ea"/>
              <a:ea typeface="+mj-ea"/>
            </a:endParaRPr>
          </a:p>
        </p:txBody>
      </p:sp>
    </p:spTree>
    <p:extLst>
      <p:ext uri="{BB962C8B-B14F-4D97-AF65-F5344CB8AC3E}">
        <p14:creationId xmlns:p14="http://schemas.microsoft.com/office/powerpoint/2010/main" val="417783501"/>
      </p:ext>
    </p:extLst>
  </p:cSld>
  <p:clrMapOvr>
    <a:masterClrMapping/>
  </p:clrMapOvr>
  <mc:AlternateContent xmlns:mc="http://schemas.openxmlformats.org/markup-compatibility/2006" xmlns:p14="http://schemas.microsoft.com/office/powerpoint/2010/main">
    <mc:Choice Requires="p14">
      <p:transition spd="slow" p14:dur="2000" advTm="34491"/>
    </mc:Choice>
    <mc:Fallback xmlns="">
      <p:transition spd="slow" advTm="34491"/>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B22705E-F350-45DA-8A96-5D5CF1C80F18}"/>
              </a:ext>
            </a:extLst>
          </p:cNvPr>
          <p:cNvPicPr>
            <a:picLocks noChangeAspect="1"/>
          </p:cNvPicPr>
          <p:nvPr/>
        </p:nvPicPr>
        <p:blipFill>
          <a:blip r:embed="rId3"/>
          <a:stretch>
            <a:fillRect/>
          </a:stretch>
        </p:blipFill>
        <p:spPr>
          <a:xfrm>
            <a:off x="632203" y="1217113"/>
            <a:ext cx="10774279" cy="4982270"/>
          </a:xfrm>
          <a:prstGeom prst="rect">
            <a:avLst/>
          </a:prstGeom>
        </p:spPr>
      </p:pic>
      <p:sp>
        <p:nvSpPr>
          <p:cNvPr id="4" name="文本框 3">
            <a:extLst>
              <a:ext uri="{FF2B5EF4-FFF2-40B4-BE49-F238E27FC236}">
                <a16:creationId xmlns:a16="http://schemas.microsoft.com/office/drawing/2014/main" id="{47CB9663-4AFD-42E8-81ED-7217477E244D}"/>
              </a:ext>
            </a:extLst>
          </p:cNvPr>
          <p:cNvSpPr txBox="1"/>
          <p:nvPr/>
        </p:nvSpPr>
        <p:spPr>
          <a:xfrm>
            <a:off x="164261" y="349640"/>
            <a:ext cx="10228141" cy="707886"/>
          </a:xfrm>
          <a:prstGeom prst="rect">
            <a:avLst/>
          </a:prstGeom>
          <a:noFill/>
        </p:spPr>
        <p:txBody>
          <a:bodyPr wrap="square" rtlCol="0">
            <a:spAutoFit/>
          </a:bodyPr>
          <a:lstStyle/>
          <a:p>
            <a:r>
              <a:rPr lang="en-US" altLang="zh-CN" sz="4000" b="1" dirty="0">
                <a:solidFill>
                  <a:srgbClr val="C00000"/>
                </a:solidFill>
                <a:latin typeface="+mj-ea"/>
                <a:ea typeface="+mj-ea"/>
              </a:rPr>
              <a:t>Feasibility of our colorization method</a:t>
            </a:r>
            <a:endParaRPr lang="zh-CN" altLang="en-US" sz="4000" b="1" dirty="0">
              <a:solidFill>
                <a:srgbClr val="C00000"/>
              </a:solidFill>
              <a:latin typeface="+mj-ea"/>
              <a:ea typeface="+mj-ea"/>
            </a:endParaRPr>
          </a:p>
        </p:txBody>
      </p:sp>
    </p:spTree>
    <p:extLst>
      <p:ext uri="{BB962C8B-B14F-4D97-AF65-F5344CB8AC3E}">
        <p14:creationId xmlns:p14="http://schemas.microsoft.com/office/powerpoint/2010/main" val="2399593949"/>
      </p:ext>
    </p:extLst>
  </p:cSld>
  <p:clrMapOvr>
    <a:masterClrMapping/>
  </p:clrMapOvr>
  <mc:AlternateContent xmlns:mc="http://schemas.openxmlformats.org/markup-compatibility/2006" xmlns:p14="http://schemas.microsoft.com/office/powerpoint/2010/main">
    <mc:Choice Requires="p14">
      <p:transition spd="slow" p14:dur="2000" advTm="7393"/>
    </mc:Choice>
    <mc:Fallback xmlns="">
      <p:transition spd="slow" advTm="7393"/>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9"/>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398</TotalTime>
  <Words>1220</Words>
  <Application>Microsoft Office PowerPoint</Application>
  <PresentationFormat>宽屏</PresentationFormat>
  <Paragraphs>142</Paragraphs>
  <Slides>20</Slides>
  <Notes>20</Notes>
  <HiddenSlides>3</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20</vt:i4>
      </vt:variant>
    </vt:vector>
  </HeadingPairs>
  <TitlesOfParts>
    <vt:vector size="30" baseType="lpstr">
      <vt:lpstr>CMMI10</vt:lpstr>
      <vt:lpstr>Helvetica Light</vt:lpstr>
      <vt:lpstr>NimbusRomNo9L-Medi</vt:lpstr>
      <vt:lpstr>NimbusRomNo9L-Regu</vt:lpstr>
      <vt:lpstr>等线</vt:lpstr>
      <vt:lpstr>等线 Light</vt:lpstr>
      <vt:lpstr>Arial</vt:lpstr>
      <vt:lpstr>Helvetica</vt:lpstr>
      <vt:lpstr>Wingdings</vt:lpstr>
      <vt:lpstr>Office 主题​​</vt:lpstr>
      <vt:lpstr>Image Inpainting with External-internal Learning and Monochromic Bottleneck</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Thank you!  project page:  https://tengfei-wang.github.io/EII/index.html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Inpainting with External-internal Learning and Monochromic Bottleneck</dc:title>
  <dc:creator>wang tengfei</dc:creator>
  <cp:lastModifiedBy>T160088</cp:lastModifiedBy>
  <cp:revision>35</cp:revision>
  <dcterms:created xsi:type="dcterms:W3CDTF">2021-05-13T10:46:58Z</dcterms:created>
  <dcterms:modified xsi:type="dcterms:W3CDTF">2021-07-11T05:45:23Z</dcterms:modified>
</cp:coreProperties>
</file>

<file path=docProps/thumbnail.jpeg>
</file>